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401" r:id="rId2"/>
    <p:sldId id="479" r:id="rId3"/>
    <p:sldId id="260" r:id="rId4"/>
    <p:sldId id="257" r:id="rId5"/>
    <p:sldId id="262" r:id="rId6"/>
    <p:sldId id="268" r:id="rId7"/>
    <p:sldId id="258" r:id="rId8"/>
    <p:sldId id="467" r:id="rId9"/>
    <p:sldId id="275" r:id="rId10"/>
    <p:sldId id="261" r:id="rId11"/>
    <p:sldId id="259" r:id="rId12"/>
    <p:sldId id="464" r:id="rId13"/>
    <p:sldId id="483" r:id="rId14"/>
    <p:sldId id="484" r:id="rId15"/>
    <p:sldId id="274" r:id="rId16"/>
    <p:sldId id="298" r:id="rId17"/>
    <p:sldId id="269" r:id="rId18"/>
    <p:sldId id="279" r:id="rId19"/>
    <p:sldId id="280" r:id="rId20"/>
    <p:sldId id="287" r:id="rId21"/>
    <p:sldId id="282" r:id="rId22"/>
    <p:sldId id="285" r:id="rId23"/>
    <p:sldId id="461" r:id="rId24"/>
    <p:sldId id="462" r:id="rId25"/>
    <p:sldId id="511" r:id="rId26"/>
    <p:sldId id="368" r:id="rId27"/>
    <p:sldId id="480" r:id="rId28"/>
    <p:sldId id="369" r:id="rId29"/>
    <p:sldId id="477" r:id="rId30"/>
    <p:sldId id="478" r:id="rId31"/>
    <p:sldId id="469" r:id="rId32"/>
    <p:sldId id="470" r:id="rId33"/>
    <p:sldId id="471" r:id="rId34"/>
    <p:sldId id="472" r:id="rId35"/>
    <p:sldId id="474" r:id="rId36"/>
    <p:sldId id="475" r:id="rId37"/>
    <p:sldId id="370" r:id="rId38"/>
    <p:sldId id="371" r:id="rId39"/>
    <p:sldId id="372" r:id="rId40"/>
    <p:sldId id="373" r:id="rId41"/>
    <p:sldId id="389" r:id="rId42"/>
    <p:sldId id="481" r:id="rId43"/>
    <p:sldId id="402" r:id="rId44"/>
    <p:sldId id="403" r:id="rId45"/>
    <p:sldId id="392" r:id="rId46"/>
    <p:sldId id="406" r:id="rId47"/>
    <p:sldId id="374" r:id="rId48"/>
    <p:sldId id="375" r:id="rId49"/>
    <p:sldId id="376" r:id="rId50"/>
    <p:sldId id="377" r:id="rId51"/>
    <p:sldId id="378" r:id="rId52"/>
    <p:sldId id="379" r:id="rId53"/>
    <p:sldId id="381" r:id="rId54"/>
    <p:sldId id="380" r:id="rId55"/>
    <p:sldId id="382" r:id="rId56"/>
    <p:sldId id="383" r:id="rId57"/>
    <p:sldId id="384" r:id="rId58"/>
    <p:sldId id="385" r:id="rId59"/>
    <p:sldId id="387" r:id="rId60"/>
    <p:sldId id="388" r:id="rId61"/>
    <p:sldId id="322" r:id="rId62"/>
    <p:sldId id="306" r:id="rId63"/>
    <p:sldId id="407" r:id="rId64"/>
    <p:sldId id="308" r:id="rId65"/>
    <p:sldId id="408" r:id="rId66"/>
    <p:sldId id="409" r:id="rId67"/>
    <p:sldId id="410" r:id="rId68"/>
    <p:sldId id="411" r:id="rId69"/>
    <p:sldId id="412" r:id="rId70"/>
    <p:sldId id="413" r:id="rId71"/>
    <p:sldId id="414" r:id="rId72"/>
    <p:sldId id="415" r:id="rId73"/>
    <p:sldId id="416" r:id="rId74"/>
    <p:sldId id="418" r:id="rId75"/>
    <p:sldId id="417" r:id="rId76"/>
    <p:sldId id="501" r:id="rId77"/>
    <p:sldId id="505" r:id="rId78"/>
    <p:sldId id="502" r:id="rId79"/>
    <p:sldId id="506" r:id="rId80"/>
    <p:sldId id="500" r:id="rId81"/>
    <p:sldId id="507" r:id="rId82"/>
    <p:sldId id="508" r:id="rId83"/>
    <p:sldId id="509" r:id="rId84"/>
    <p:sldId id="486" r:id="rId8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CC0066"/>
    <a:srgbClr val="FF9933"/>
    <a:srgbClr val="FFFFFF"/>
    <a:srgbClr val="FF0066"/>
    <a:srgbClr val="0000CC"/>
    <a:srgbClr val="D60093"/>
    <a:srgbClr val="663300"/>
    <a:srgbClr val="99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8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 Na Lau" userId="f1c51d220631163a" providerId="LiveId" clId="{6FF97DED-C4D6-4147-A10E-D3DC20743EA2}"/>
    <pc:docChg chg="addSld modSld">
      <pc:chgData name="Yin Na Lau" userId="f1c51d220631163a" providerId="LiveId" clId="{6FF97DED-C4D6-4147-A10E-D3DC20743EA2}" dt="2023-02-12T03:22:07.101" v="0"/>
      <pc:docMkLst>
        <pc:docMk/>
      </pc:docMkLst>
      <pc:sldChg chg="add">
        <pc:chgData name="Yin Na Lau" userId="f1c51d220631163a" providerId="LiveId" clId="{6FF97DED-C4D6-4147-A10E-D3DC20743EA2}" dt="2023-02-12T03:22:07.101" v="0"/>
        <pc:sldMkLst>
          <pc:docMk/>
          <pc:sldMk cId="3219630654" sldId="501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1.png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openxmlformats.org/officeDocument/2006/relationships/oleObject" Target="../embeddings/oleObject5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8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3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0.png"/><Relationship Id="rId5" Type="http://schemas.openxmlformats.org/officeDocument/2006/relationships/oleObject" Target="../embeddings/oleObject13.bin"/><Relationship Id="rId4" Type="http://schemas.openxmlformats.org/officeDocument/2006/relationships/image" Target="../media/image8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4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8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zh.wikipedia.org/wiki/%E8%89%BE%E4%BC%A6%C2%B7%E5%9B%BE%E7%81%B5" TargetMode="External"/><Relationship Id="rId2" Type="http://schemas.openxmlformats.org/officeDocument/2006/relationships/hyperlink" Target="https://zh.wikipedia.org/wik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zh.wikipedia.org/wiki" TargetMode="Externa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5476" y="1428024"/>
            <a:ext cx="6446590" cy="4063552"/>
          </a:xfrm>
          <a:solidFill>
            <a:srgbClr val="FFFFFF">
              <a:alpha val="89804"/>
            </a:srgbClr>
          </a:solidFill>
        </p:spPr>
        <p:txBody>
          <a:bodyPr anchor="t"/>
          <a:lstStyle/>
          <a:p>
            <a:r>
              <a:rPr lang="zh-TW" altLang="en-US" b="1" dirty="0">
                <a:solidFill>
                  <a:srgbClr val="FF9933"/>
                </a:solidFill>
              </a:rPr>
              <a:t>智能錢幣分類器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zh-TW" altLang="en-US" b="1" dirty="0">
                <a:solidFill>
                  <a:srgbClr val="FF9933"/>
                </a:solidFill>
              </a:rPr>
              <a:t>模型製作工作坊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en-US" altLang="zh-HK" sz="4400" b="1" i="0" dirty="0">
                <a:solidFill>
                  <a:srgbClr val="FF9933"/>
                </a:solidFill>
                <a:effectLst/>
                <a:latin typeface="Arial, Helvetica, sans-serif"/>
              </a:rPr>
              <a:t>Workshop on Smart Coins Sorting Device Model Making</a:t>
            </a:r>
            <a:endParaRPr lang="zh-HK" altLang="en-US" sz="4400" b="1" dirty="0">
              <a:solidFill>
                <a:srgbClr val="7030A0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8C1F6CA-9377-DE21-EE72-EAA0528D50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67" y="1428024"/>
            <a:ext cx="5628975" cy="40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38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HK" altLang="en-US" b="1" i="0" dirty="0">
                <a:solidFill>
                  <a:srgbClr val="FF9933"/>
                </a:solidFill>
                <a:effectLst/>
                <a:latin typeface="Noto Sans Tamil UI"/>
              </a:rPr>
              <a:t>機器學習</a:t>
            </a:r>
            <a:r>
              <a:rPr lang="en-US" altLang="zh-HK" b="1" i="0" dirty="0">
                <a:solidFill>
                  <a:srgbClr val="FF9933"/>
                </a:solidFill>
                <a:effectLst/>
                <a:latin typeface="Noto Sans Tamil UI"/>
              </a:rPr>
              <a:t/>
            </a:r>
            <a:br>
              <a:rPr lang="en-US" altLang="zh-HK" b="1" i="0" dirty="0">
                <a:solidFill>
                  <a:srgbClr val="FF9933"/>
                </a:solidFill>
                <a:effectLst/>
                <a:latin typeface="Noto Sans Tamil UI"/>
              </a:rPr>
            </a:br>
            <a:r>
              <a:rPr lang="en-US" altLang="zh-HK" b="1" i="0" dirty="0">
                <a:solidFill>
                  <a:srgbClr val="FF9933"/>
                </a:solidFill>
                <a:effectLst/>
                <a:latin typeface="Noto Sans Tamil UI"/>
              </a:rPr>
              <a:t>Machine Learning</a:t>
            </a:r>
            <a:r>
              <a:rPr lang="zh-HK" altLang="en-US" b="1" i="0" dirty="0">
                <a:solidFill>
                  <a:srgbClr val="FF9933"/>
                </a:solidFill>
                <a:effectLst/>
                <a:latin typeface="Noto Sans Tamil UI"/>
              </a:rPr>
              <a:t> 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47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9933"/>
                </a:solidFill>
              </a:rPr>
              <a:t>機器學習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00AA85-D361-4A20-A352-3453F428E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247" y="1744421"/>
            <a:ext cx="6067415" cy="4838330"/>
          </a:xfrm>
        </p:spPr>
        <p:txBody>
          <a:bodyPr>
            <a:normAutofit/>
          </a:bodyPr>
          <a:lstStyle/>
          <a:p>
            <a:pPr algn="l" fontAlgn="base"/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開始出現</a:t>
            </a:r>
            <a:r>
              <a:rPr lang="zh-TW" altLang="en-US" sz="4000" b="1" i="0" dirty="0">
                <a:solidFill>
                  <a:srgbClr val="D60093"/>
                </a:solidFill>
                <a:effectLst/>
                <a:latin typeface="Noto Sans Tamil UI"/>
              </a:rPr>
              <a:t>「機器學習」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這塊領域</a:t>
            </a:r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  <a:p>
            <a:pPr algn="l" fontAlgn="base"/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機器透過從</a:t>
            </a:r>
            <a:r>
              <a:rPr lang="zh-TW" altLang="zh-HK" sz="4000" b="1" dirty="0">
                <a:solidFill>
                  <a:srgbClr val="6600CC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訓練數據進行學習</a:t>
            </a:r>
            <a:r>
              <a:rPr lang="zh-TW" altLang="en-US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然後</a:t>
            </a:r>
            <a:r>
              <a:rPr lang="zh-TW" altLang="zh-HK" sz="4000" b="1" dirty="0">
                <a:solidFill>
                  <a:srgbClr val="6600CC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建立模型</a:t>
            </a:r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sz="4000" b="1" dirty="0">
              <a:solidFill>
                <a:srgbClr val="6600CC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l" fontAlgn="base"/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模型可以對未曾遇過的數據</a:t>
            </a:r>
            <a:r>
              <a:rPr lang="zh-TW" altLang="zh-HK" sz="4000" b="1" dirty="0">
                <a:solidFill>
                  <a:srgbClr val="D60093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進行預測</a:t>
            </a:r>
            <a:r>
              <a:rPr lang="zh-TW" altLang="zh-HK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TW" altLang="en-US" sz="4000" b="0" i="0" dirty="0">
              <a:solidFill>
                <a:srgbClr val="333333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6C1B98E-51BD-4027-B6F0-F605A022FE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13" b="5076"/>
          <a:stretch/>
        </p:blipFill>
        <p:spPr bwMode="auto">
          <a:xfrm>
            <a:off x="6301247" y="1046410"/>
            <a:ext cx="5708737" cy="17679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What is Machine Learning? - YouTube">
            <a:extLst>
              <a:ext uri="{FF2B5EF4-FFF2-40B4-BE49-F238E27FC236}">
                <a16:creationId xmlns:a16="http://schemas.microsoft.com/office/drawing/2014/main" id="{9532AA74-16CF-57C9-2CA7-099E21FB9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9788" y="3170420"/>
            <a:ext cx="5471965" cy="307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45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機器學習</a:t>
            </a:r>
            <a:r>
              <a:rPr lang="en-US" altLang="zh-HK" sz="4400" b="1" i="0" dirty="0">
                <a:solidFill>
                  <a:srgbClr val="FF9933"/>
                </a:solidFill>
                <a:effectLst/>
                <a:latin typeface="Noto Sans Tamil UI"/>
              </a:rPr>
              <a:t>Machine Learning</a:t>
            </a:r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 </a:t>
            </a:r>
            <a:endParaRPr lang="zh-HK" altLang="en-US" sz="4400" dirty="0"/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365F9EF0-2CD4-4A6E-A204-612C59829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729" y="1515197"/>
            <a:ext cx="10514541" cy="1000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HK" sz="4800" b="0" i="0" u="none" strike="noStrike" dirty="0">
                <a:solidFill>
                  <a:srgbClr val="5C3F7F"/>
                </a:solidFill>
                <a:effectLst/>
                <a:latin typeface="Gotham 7r"/>
              </a:rPr>
              <a:t>https://hourofcode.com/ai-oceans</a:t>
            </a:r>
            <a:endParaRPr lang="zh-HK" altLang="en-US" sz="4800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3D42418-2D8D-4DE4-AE1F-682D8CC83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371" y="2515322"/>
            <a:ext cx="5393976" cy="404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78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en-US" b="1" i="0" dirty="0">
                <a:solidFill>
                  <a:srgbClr val="FF9933"/>
                </a:solidFill>
                <a:effectLst/>
                <a:latin typeface="Noto Sans Tamil UI"/>
              </a:rPr>
              <a:t>深度學習</a:t>
            </a:r>
            <a:r>
              <a:rPr lang="en-US" altLang="zh-TW" b="1" i="0" dirty="0">
                <a:solidFill>
                  <a:srgbClr val="FF9933"/>
                </a:solidFill>
                <a:effectLst/>
                <a:latin typeface="Noto Sans Tamil UI"/>
              </a:rPr>
              <a:t/>
            </a:r>
            <a:br>
              <a:rPr lang="en-US" altLang="zh-TW" b="1" i="0" dirty="0">
                <a:solidFill>
                  <a:srgbClr val="FF9933"/>
                </a:solidFill>
                <a:effectLst/>
                <a:latin typeface="Noto Sans Tamil UI"/>
              </a:rPr>
            </a:br>
            <a:r>
              <a:rPr lang="en-US" altLang="zh-TW" b="1" i="0" dirty="0">
                <a:solidFill>
                  <a:srgbClr val="FF9933"/>
                </a:solidFill>
                <a:effectLst/>
                <a:latin typeface="Noto Sans Tamil UI"/>
              </a:rPr>
              <a:t>Deep Learning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0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深度</a:t>
            </a:r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學習 </a:t>
            </a:r>
            <a:r>
              <a:rPr lang="en-US" altLang="zh-HK" sz="4400" b="1" dirty="0">
                <a:solidFill>
                  <a:srgbClr val="FF9933"/>
                </a:solidFill>
                <a:latin typeface="Noto Sans Tamil UI"/>
              </a:rPr>
              <a:t>Deep</a:t>
            </a:r>
            <a:r>
              <a:rPr lang="en-US" altLang="zh-HK" sz="4400" b="1" i="0" dirty="0">
                <a:solidFill>
                  <a:srgbClr val="FF9933"/>
                </a:solidFill>
                <a:effectLst/>
                <a:latin typeface="Noto Sans Tamil UI"/>
              </a:rPr>
              <a:t> Learning</a:t>
            </a:r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 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00AA85-D361-4A20-A352-3453F428E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84" y="1602376"/>
            <a:ext cx="5549316" cy="5054617"/>
          </a:xfrm>
        </p:spPr>
        <p:txBody>
          <a:bodyPr>
            <a:normAutofit lnSpcReduction="10000"/>
          </a:bodyPr>
          <a:lstStyle/>
          <a:p>
            <a:pPr fontAlgn="base"/>
            <a:r>
              <a:rPr lang="zh-TW" altLang="en-US" sz="3600" b="0" i="0">
                <a:solidFill>
                  <a:srgbClr val="333333"/>
                </a:solidFill>
                <a:effectLst/>
                <a:latin typeface="Noto Sans Tamil UI"/>
              </a:rPr>
              <a:t>最近十年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，又因為技術與演算法的進步，再度發展出</a:t>
            </a:r>
            <a:r>
              <a:rPr lang="zh-TW" altLang="en-US" sz="3600" b="1" i="0" dirty="0">
                <a:solidFill>
                  <a:srgbClr val="00B050"/>
                </a:solidFill>
                <a:effectLst/>
                <a:latin typeface="Noto Sans Tamil UI"/>
              </a:rPr>
              <a:t>「深度學習」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這個領域</a:t>
            </a:r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  <a:p>
            <a:pPr algn="l" fontAlgn="base"/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深度學習是一種</a:t>
            </a:r>
            <a:r>
              <a:rPr lang="zh-TW" altLang="zh-HK" sz="3600" b="1" dirty="0">
                <a:solidFill>
                  <a:srgbClr val="0000CC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模擬我們人類大腦學習方式的機器學習算法</a:t>
            </a:r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，是</a:t>
            </a:r>
            <a:r>
              <a:rPr lang="zh-TW" altLang="zh-HK" sz="3600" b="1" dirty="0">
                <a:solidFill>
                  <a:srgbClr val="D60093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建基於人工神經網絡</a:t>
            </a:r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的複雜算法。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9AC6C05-044C-4239-A331-D2288B9070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29326" y="1498601"/>
            <a:ext cx="5472113" cy="2674938"/>
            <a:chOff x="3798" y="944"/>
            <a:chExt cx="3447" cy="1685"/>
          </a:xfrm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EE19DC0-CA0D-4F17-B378-FD6BBC891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8" y="1019"/>
              <a:ext cx="67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4B566AE-BD70-43B7-B0B2-34CAFE66F4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6" y="1197"/>
              <a:ext cx="1436" cy="1144"/>
              <a:chOff x="3846" y="1197"/>
              <a:chExt cx="1436" cy="1144"/>
            </a:xfrm>
          </p:grpSpPr>
          <p:pic>
            <p:nvPicPr>
              <p:cNvPr id="1030" name="Picture 6">
                <a:extLst>
                  <a:ext uri="{FF2B5EF4-FFF2-40B4-BE49-F238E27FC236}">
                    <a16:creationId xmlns:a16="http://schemas.microsoft.com/office/drawing/2014/main" id="{9A934073-7BC6-4573-8438-27AF98A178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6" y="1197"/>
                <a:ext cx="1436" cy="1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1" name="Picture 7">
                <a:extLst>
                  <a:ext uri="{FF2B5EF4-FFF2-40B4-BE49-F238E27FC236}">
                    <a16:creationId xmlns:a16="http://schemas.microsoft.com/office/drawing/2014/main" id="{77565180-86A4-447B-A812-D273F19F61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6" y="1197"/>
                <a:ext cx="1436" cy="1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FFD167E-0020-42D5-938C-53547A3CB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5" y="1011"/>
              <a:ext cx="7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3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" name="Group 100">
              <a:extLst>
                <a:ext uri="{FF2B5EF4-FFF2-40B4-BE49-F238E27FC236}">
                  <a16:creationId xmlns:a16="http://schemas.microsoft.com/office/drawing/2014/main" id="{DB0FF8EF-3E02-4F62-8860-5D800749EA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43" y="1350"/>
              <a:ext cx="1796" cy="791"/>
              <a:chOff x="5443" y="1350"/>
              <a:chExt cx="1796" cy="791"/>
            </a:xfrm>
          </p:grpSpPr>
          <p:grpSp>
            <p:nvGrpSpPr>
              <p:cNvPr id="30" name="Group 42">
                <a:extLst>
                  <a:ext uri="{FF2B5EF4-FFF2-40B4-BE49-F238E27FC236}">
                    <a16:creationId xmlns:a16="http://schemas.microsoft.com/office/drawing/2014/main" id="{99A9EEC1-8B83-4455-93AA-23834B27DA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51" y="1350"/>
                <a:ext cx="788" cy="791"/>
                <a:chOff x="6451" y="1350"/>
                <a:chExt cx="788" cy="791"/>
              </a:xfrm>
            </p:grpSpPr>
            <p:grpSp>
              <p:nvGrpSpPr>
                <p:cNvPr id="3098" name="Group 24">
                  <a:extLst>
                    <a:ext uri="{FF2B5EF4-FFF2-40B4-BE49-F238E27FC236}">
                      <a16:creationId xmlns:a16="http://schemas.microsoft.com/office/drawing/2014/main" id="{5A9A5367-A0EA-4D5A-8648-B5D5E8E2F8D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51" y="1350"/>
                  <a:ext cx="128" cy="791"/>
                  <a:chOff x="6451" y="1350"/>
                  <a:chExt cx="128" cy="791"/>
                </a:xfrm>
              </p:grpSpPr>
              <p:grpSp>
                <p:nvGrpSpPr>
                  <p:cNvPr id="3116" name="Group 14">
                    <a:extLst>
                      <a:ext uri="{FF2B5EF4-FFF2-40B4-BE49-F238E27FC236}">
                        <a16:creationId xmlns:a16="http://schemas.microsoft.com/office/drawing/2014/main" id="{95C2E4CE-9A90-4A69-93DD-66A9BE49D65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51" y="1350"/>
                    <a:ext cx="128" cy="128"/>
                    <a:chOff x="6451" y="1350"/>
                    <a:chExt cx="128" cy="128"/>
                  </a:xfrm>
                </p:grpSpPr>
                <p:sp>
                  <p:nvSpPr>
                    <p:cNvPr id="3126" name="Oval 12">
                      <a:extLst>
                        <a:ext uri="{FF2B5EF4-FFF2-40B4-BE49-F238E27FC236}">
                          <a16:creationId xmlns:a16="http://schemas.microsoft.com/office/drawing/2014/main" id="{C7FD3721-13FA-4378-9381-8BAAA1B08C2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351"/>
                      <a:ext cx="128" cy="127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27" name="Oval 13">
                      <a:extLst>
                        <a:ext uri="{FF2B5EF4-FFF2-40B4-BE49-F238E27FC236}">
                          <a16:creationId xmlns:a16="http://schemas.microsoft.com/office/drawing/2014/main" id="{BF0F6174-422C-45DE-9DEF-B9F124C03B5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350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117" name="Group 17">
                    <a:extLst>
                      <a:ext uri="{FF2B5EF4-FFF2-40B4-BE49-F238E27FC236}">
                        <a16:creationId xmlns:a16="http://schemas.microsoft.com/office/drawing/2014/main" id="{F27D97AF-747F-4559-98E7-69D6E9C2A0D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51" y="1571"/>
                    <a:ext cx="128" cy="128"/>
                    <a:chOff x="6451" y="1571"/>
                    <a:chExt cx="128" cy="128"/>
                  </a:xfrm>
                </p:grpSpPr>
                <p:sp>
                  <p:nvSpPr>
                    <p:cNvPr id="3124" name="Oval 15">
                      <a:extLst>
                        <a:ext uri="{FF2B5EF4-FFF2-40B4-BE49-F238E27FC236}">
                          <a16:creationId xmlns:a16="http://schemas.microsoft.com/office/drawing/2014/main" id="{2220723F-FE18-4CB4-830E-11F0452CAA8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571"/>
                      <a:ext cx="128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25" name="Oval 16">
                      <a:extLst>
                        <a:ext uri="{FF2B5EF4-FFF2-40B4-BE49-F238E27FC236}">
                          <a16:creationId xmlns:a16="http://schemas.microsoft.com/office/drawing/2014/main" id="{7DF0F375-09DB-443F-AB94-A08D4A0E555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571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118" name="Group 20">
                    <a:extLst>
                      <a:ext uri="{FF2B5EF4-FFF2-40B4-BE49-F238E27FC236}">
                        <a16:creationId xmlns:a16="http://schemas.microsoft.com/office/drawing/2014/main" id="{1A38EB7F-E1FD-4093-9F02-2832396FDE8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51" y="1792"/>
                    <a:ext cx="128" cy="128"/>
                    <a:chOff x="6451" y="1792"/>
                    <a:chExt cx="128" cy="128"/>
                  </a:xfrm>
                </p:grpSpPr>
                <p:sp>
                  <p:nvSpPr>
                    <p:cNvPr id="3122" name="Oval 18">
                      <a:extLst>
                        <a:ext uri="{FF2B5EF4-FFF2-40B4-BE49-F238E27FC236}">
                          <a16:creationId xmlns:a16="http://schemas.microsoft.com/office/drawing/2014/main" id="{CE03CEA7-8F78-4138-B84D-7EC013A8FF0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792"/>
                      <a:ext cx="128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23" name="Oval 19">
                      <a:extLst>
                        <a:ext uri="{FF2B5EF4-FFF2-40B4-BE49-F238E27FC236}">
                          <a16:creationId xmlns:a16="http://schemas.microsoft.com/office/drawing/2014/main" id="{501A2277-2BB5-4957-B0BF-2C21E3D2E52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1792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119" name="Group 23">
                    <a:extLst>
                      <a:ext uri="{FF2B5EF4-FFF2-40B4-BE49-F238E27FC236}">
                        <a16:creationId xmlns:a16="http://schemas.microsoft.com/office/drawing/2014/main" id="{DD036A56-D7D6-4DFE-A72B-6F846F93639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51" y="2013"/>
                    <a:ext cx="128" cy="128"/>
                    <a:chOff x="6451" y="2013"/>
                    <a:chExt cx="128" cy="128"/>
                  </a:xfrm>
                </p:grpSpPr>
                <p:sp>
                  <p:nvSpPr>
                    <p:cNvPr id="3120" name="Oval 21">
                      <a:extLst>
                        <a:ext uri="{FF2B5EF4-FFF2-40B4-BE49-F238E27FC236}">
                          <a16:creationId xmlns:a16="http://schemas.microsoft.com/office/drawing/2014/main" id="{8281115D-F5E7-493F-8FB8-51696E8A2AD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2013"/>
                      <a:ext cx="128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21" name="Oval 22">
                      <a:extLst>
                        <a:ext uri="{FF2B5EF4-FFF2-40B4-BE49-F238E27FC236}">
                          <a16:creationId xmlns:a16="http://schemas.microsoft.com/office/drawing/2014/main" id="{984C657D-180A-4E54-AF5E-206B9B6A321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1" y="2013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</p:grpSp>
            <p:grpSp>
              <p:nvGrpSpPr>
                <p:cNvPr id="3099" name="Group 31">
                  <a:extLst>
                    <a:ext uri="{FF2B5EF4-FFF2-40B4-BE49-F238E27FC236}">
                      <a16:creationId xmlns:a16="http://schemas.microsoft.com/office/drawing/2014/main" id="{C4AA0A2B-433E-4B22-994C-452A7F10B80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872" y="1571"/>
                  <a:ext cx="128" cy="349"/>
                  <a:chOff x="6872" y="1571"/>
                  <a:chExt cx="128" cy="349"/>
                </a:xfrm>
              </p:grpSpPr>
              <p:grpSp>
                <p:nvGrpSpPr>
                  <p:cNvPr id="3110" name="Group 27">
                    <a:extLst>
                      <a:ext uri="{FF2B5EF4-FFF2-40B4-BE49-F238E27FC236}">
                        <a16:creationId xmlns:a16="http://schemas.microsoft.com/office/drawing/2014/main" id="{3E6C71F4-CC18-482A-AD76-98A89ECEADB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872" y="1571"/>
                    <a:ext cx="128" cy="128"/>
                    <a:chOff x="6872" y="1571"/>
                    <a:chExt cx="128" cy="128"/>
                  </a:xfrm>
                </p:grpSpPr>
                <p:sp>
                  <p:nvSpPr>
                    <p:cNvPr id="3114" name="Oval 25">
                      <a:extLst>
                        <a:ext uri="{FF2B5EF4-FFF2-40B4-BE49-F238E27FC236}">
                          <a16:creationId xmlns:a16="http://schemas.microsoft.com/office/drawing/2014/main" id="{3922BD1D-CFAB-4BC1-AF66-83106F6AD3B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72" y="1571"/>
                      <a:ext cx="128" cy="128"/>
                    </a:xfrm>
                    <a:prstGeom prst="ellipse">
                      <a:avLst/>
                    </a:prstGeom>
                    <a:solidFill>
                      <a:srgbClr val="00B05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15" name="Oval 26">
                      <a:extLst>
                        <a:ext uri="{FF2B5EF4-FFF2-40B4-BE49-F238E27FC236}">
                          <a16:creationId xmlns:a16="http://schemas.microsoft.com/office/drawing/2014/main" id="{E1B17423-B41E-43E1-983C-3659C18A78C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72" y="1571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111" name="Group 30">
                    <a:extLst>
                      <a:ext uri="{FF2B5EF4-FFF2-40B4-BE49-F238E27FC236}">
                        <a16:creationId xmlns:a16="http://schemas.microsoft.com/office/drawing/2014/main" id="{AE540DA4-6490-4F1B-8C6F-F3F3CF40276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872" y="1792"/>
                    <a:ext cx="128" cy="128"/>
                    <a:chOff x="6872" y="1792"/>
                    <a:chExt cx="128" cy="128"/>
                  </a:xfrm>
                </p:grpSpPr>
                <p:sp>
                  <p:nvSpPr>
                    <p:cNvPr id="3112" name="Oval 28">
                      <a:extLst>
                        <a:ext uri="{FF2B5EF4-FFF2-40B4-BE49-F238E27FC236}">
                          <a16:creationId xmlns:a16="http://schemas.microsoft.com/office/drawing/2014/main" id="{A0EC5EA1-D35C-4813-9F4A-869C0091E1A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72" y="1792"/>
                      <a:ext cx="128" cy="128"/>
                    </a:xfrm>
                    <a:prstGeom prst="ellipse">
                      <a:avLst/>
                    </a:prstGeom>
                    <a:solidFill>
                      <a:srgbClr val="00B05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113" name="Oval 29">
                      <a:extLst>
                        <a:ext uri="{FF2B5EF4-FFF2-40B4-BE49-F238E27FC236}">
                          <a16:creationId xmlns:a16="http://schemas.microsoft.com/office/drawing/2014/main" id="{05C8E9BF-BA40-4365-84BF-391564592E7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72" y="1792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</p:grpSp>
            <p:sp>
              <p:nvSpPr>
                <p:cNvPr id="3100" name="Freeform 32">
                  <a:extLst>
                    <a:ext uri="{FF2B5EF4-FFF2-40B4-BE49-F238E27FC236}">
                      <a16:creationId xmlns:a16="http://schemas.microsoft.com/office/drawing/2014/main" id="{8CE76548-AB66-41AB-9957-EA3F3256AB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8" y="1615"/>
                  <a:ext cx="221" cy="43"/>
                </a:xfrm>
                <a:custGeom>
                  <a:avLst/>
                  <a:gdLst>
                    <a:gd name="T0" fmla="*/ 0 w 221"/>
                    <a:gd name="T1" fmla="*/ 18 h 43"/>
                    <a:gd name="T2" fmla="*/ 184 w 221"/>
                    <a:gd name="T3" fmla="*/ 18 h 43"/>
                    <a:gd name="T4" fmla="*/ 184 w 221"/>
                    <a:gd name="T5" fmla="*/ 25 h 43"/>
                    <a:gd name="T6" fmla="*/ 0 w 221"/>
                    <a:gd name="T7" fmla="*/ 25 h 43"/>
                    <a:gd name="T8" fmla="*/ 0 w 221"/>
                    <a:gd name="T9" fmla="*/ 18 h 43"/>
                    <a:gd name="T10" fmla="*/ 177 w 221"/>
                    <a:gd name="T11" fmla="*/ 0 h 43"/>
                    <a:gd name="T12" fmla="*/ 221 w 221"/>
                    <a:gd name="T13" fmla="*/ 22 h 43"/>
                    <a:gd name="T14" fmla="*/ 177 w 221"/>
                    <a:gd name="T15" fmla="*/ 43 h 43"/>
                    <a:gd name="T16" fmla="*/ 177 w 221"/>
                    <a:gd name="T17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3">
                      <a:moveTo>
                        <a:pt x="0" y="18"/>
                      </a:moveTo>
                      <a:lnTo>
                        <a:pt x="184" y="18"/>
                      </a:lnTo>
                      <a:lnTo>
                        <a:pt x="184" y="25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77" y="0"/>
                      </a:moveTo>
                      <a:lnTo>
                        <a:pt x="221" y="22"/>
                      </a:lnTo>
                      <a:lnTo>
                        <a:pt x="177" y="43"/>
                      </a:ln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588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1" name="Freeform 33">
                  <a:extLst>
                    <a:ext uri="{FF2B5EF4-FFF2-40B4-BE49-F238E27FC236}">
                      <a16:creationId xmlns:a16="http://schemas.microsoft.com/office/drawing/2014/main" id="{FBF28853-301C-4024-A2E4-CD230D8EA5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8" y="1835"/>
                  <a:ext cx="221" cy="43"/>
                </a:xfrm>
                <a:custGeom>
                  <a:avLst/>
                  <a:gdLst>
                    <a:gd name="T0" fmla="*/ 0 w 221"/>
                    <a:gd name="T1" fmla="*/ 18 h 43"/>
                    <a:gd name="T2" fmla="*/ 184 w 221"/>
                    <a:gd name="T3" fmla="*/ 18 h 43"/>
                    <a:gd name="T4" fmla="*/ 184 w 221"/>
                    <a:gd name="T5" fmla="*/ 25 h 43"/>
                    <a:gd name="T6" fmla="*/ 0 w 221"/>
                    <a:gd name="T7" fmla="*/ 25 h 43"/>
                    <a:gd name="T8" fmla="*/ 0 w 221"/>
                    <a:gd name="T9" fmla="*/ 18 h 43"/>
                    <a:gd name="T10" fmla="*/ 177 w 221"/>
                    <a:gd name="T11" fmla="*/ 0 h 43"/>
                    <a:gd name="T12" fmla="*/ 221 w 221"/>
                    <a:gd name="T13" fmla="*/ 22 h 43"/>
                    <a:gd name="T14" fmla="*/ 177 w 221"/>
                    <a:gd name="T15" fmla="*/ 43 h 43"/>
                    <a:gd name="T16" fmla="*/ 177 w 221"/>
                    <a:gd name="T17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3">
                      <a:moveTo>
                        <a:pt x="0" y="18"/>
                      </a:moveTo>
                      <a:lnTo>
                        <a:pt x="184" y="18"/>
                      </a:lnTo>
                      <a:lnTo>
                        <a:pt x="184" y="25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77" y="0"/>
                      </a:moveTo>
                      <a:lnTo>
                        <a:pt x="221" y="22"/>
                      </a:lnTo>
                      <a:lnTo>
                        <a:pt x="177" y="43"/>
                      </a:ln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588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2" name="Freeform 34">
                  <a:extLst>
                    <a:ext uri="{FF2B5EF4-FFF2-40B4-BE49-F238E27FC236}">
                      <a16:creationId xmlns:a16="http://schemas.microsoft.com/office/drawing/2014/main" id="{6043E281-C665-4D14-A57E-C612752B361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6" y="1415"/>
                  <a:ext cx="311" cy="176"/>
                </a:xfrm>
                <a:custGeom>
                  <a:avLst/>
                  <a:gdLst>
                    <a:gd name="T0" fmla="*/ 4 w 311"/>
                    <a:gd name="T1" fmla="*/ 0 h 176"/>
                    <a:gd name="T2" fmla="*/ 281 w 311"/>
                    <a:gd name="T3" fmla="*/ 155 h 176"/>
                    <a:gd name="T4" fmla="*/ 278 w 311"/>
                    <a:gd name="T5" fmla="*/ 161 h 176"/>
                    <a:gd name="T6" fmla="*/ 0 w 311"/>
                    <a:gd name="T7" fmla="*/ 7 h 176"/>
                    <a:gd name="T8" fmla="*/ 4 w 311"/>
                    <a:gd name="T9" fmla="*/ 0 h 176"/>
                    <a:gd name="T10" fmla="*/ 284 w 311"/>
                    <a:gd name="T11" fmla="*/ 135 h 176"/>
                    <a:gd name="T12" fmla="*/ 311 w 311"/>
                    <a:gd name="T13" fmla="*/ 176 h 176"/>
                    <a:gd name="T14" fmla="*/ 262 w 311"/>
                    <a:gd name="T15" fmla="*/ 173 h 176"/>
                    <a:gd name="T16" fmla="*/ 284 w 311"/>
                    <a:gd name="T17" fmla="*/ 135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1" h="176">
                      <a:moveTo>
                        <a:pt x="4" y="0"/>
                      </a:moveTo>
                      <a:lnTo>
                        <a:pt x="281" y="155"/>
                      </a:lnTo>
                      <a:lnTo>
                        <a:pt x="278" y="161"/>
                      </a:lnTo>
                      <a:lnTo>
                        <a:pt x="0" y="7"/>
                      </a:lnTo>
                      <a:lnTo>
                        <a:pt x="4" y="0"/>
                      </a:lnTo>
                      <a:close/>
                      <a:moveTo>
                        <a:pt x="284" y="135"/>
                      </a:moveTo>
                      <a:lnTo>
                        <a:pt x="311" y="176"/>
                      </a:lnTo>
                      <a:lnTo>
                        <a:pt x="262" y="173"/>
                      </a:lnTo>
                      <a:lnTo>
                        <a:pt x="284" y="135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3" name="Freeform 35">
                  <a:extLst>
                    <a:ext uri="{FF2B5EF4-FFF2-40B4-BE49-F238E27FC236}">
                      <a16:creationId xmlns:a16="http://schemas.microsoft.com/office/drawing/2014/main" id="{CF4E0F11-878E-425C-A19F-A8B6639194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2" y="1419"/>
                  <a:ext cx="304" cy="413"/>
                </a:xfrm>
                <a:custGeom>
                  <a:avLst/>
                  <a:gdLst>
                    <a:gd name="T0" fmla="*/ 6 w 304"/>
                    <a:gd name="T1" fmla="*/ 0 h 413"/>
                    <a:gd name="T2" fmla="*/ 286 w 304"/>
                    <a:gd name="T3" fmla="*/ 382 h 413"/>
                    <a:gd name="T4" fmla="*/ 280 w 304"/>
                    <a:gd name="T5" fmla="*/ 386 h 413"/>
                    <a:gd name="T6" fmla="*/ 0 w 304"/>
                    <a:gd name="T7" fmla="*/ 4 h 413"/>
                    <a:gd name="T8" fmla="*/ 6 w 304"/>
                    <a:gd name="T9" fmla="*/ 0 h 413"/>
                    <a:gd name="T10" fmla="*/ 296 w 304"/>
                    <a:gd name="T11" fmla="*/ 365 h 413"/>
                    <a:gd name="T12" fmla="*/ 304 w 304"/>
                    <a:gd name="T13" fmla="*/ 413 h 413"/>
                    <a:gd name="T14" fmla="*/ 261 w 304"/>
                    <a:gd name="T15" fmla="*/ 391 h 413"/>
                    <a:gd name="T16" fmla="*/ 296 w 304"/>
                    <a:gd name="T17" fmla="*/ 3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4" h="413">
                      <a:moveTo>
                        <a:pt x="6" y="0"/>
                      </a:moveTo>
                      <a:lnTo>
                        <a:pt x="286" y="382"/>
                      </a:lnTo>
                      <a:lnTo>
                        <a:pt x="280" y="386"/>
                      </a:lnTo>
                      <a:lnTo>
                        <a:pt x="0" y="4"/>
                      </a:lnTo>
                      <a:lnTo>
                        <a:pt x="6" y="0"/>
                      </a:lnTo>
                      <a:close/>
                      <a:moveTo>
                        <a:pt x="296" y="365"/>
                      </a:moveTo>
                      <a:lnTo>
                        <a:pt x="304" y="413"/>
                      </a:lnTo>
                      <a:lnTo>
                        <a:pt x="261" y="391"/>
                      </a:lnTo>
                      <a:lnTo>
                        <a:pt x="296" y="365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4" name="Freeform 36">
                  <a:extLst>
                    <a:ext uri="{FF2B5EF4-FFF2-40B4-BE49-F238E27FC236}">
                      <a16:creationId xmlns:a16="http://schemas.microsoft.com/office/drawing/2014/main" id="{6E3A5B37-1B3D-485B-8682-34A97F15548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80" y="1587"/>
                  <a:ext cx="293" cy="63"/>
                </a:xfrm>
                <a:custGeom>
                  <a:avLst/>
                  <a:gdLst>
                    <a:gd name="T0" fmla="*/ 0 w 293"/>
                    <a:gd name="T1" fmla="*/ 55 h 63"/>
                    <a:gd name="T2" fmla="*/ 257 w 293"/>
                    <a:gd name="T3" fmla="*/ 17 h 63"/>
                    <a:gd name="T4" fmla="*/ 258 w 293"/>
                    <a:gd name="T5" fmla="*/ 24 h 63"/>
                    <a:gd name="T6" fmla="*/ 1 w 293"/>
                    <a:gd name="T7" fmla="*/ 63 h 63"/>
                    <a:gd name="T8" fmla="*/ 0 w 293"/>
                    <a:gd name="T9" fmla="*/ 55 h 63"/>
                    <a:gd name="T10" fmla="*/ 247 w 293"/>
                    <a:gd name="T11" fmla="*/ 0 h 63"/>
                    <a:gd name="T12" fmla="*/ 293 w 293"/>
                    <a:gd name="T13" fmla="*/ 15 h 63"/>
                    <a:gd name="T14" fmla="*/ 253 w 293"/>
                    <a:gd name="T15" fmla="*/ 43 h 63"/>
                    <a:gd name="T16" fmla="*/ 247 w 293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3" h="63">
                      <a:moveTo>
                        <a:pt x="0" y="55"/>
                      </a:moveTo>
                      <a:lnTo>
                        <a:pt x="257" y="17"/>
                      </a:lnTo>
                      <a:lnTo>
                        <a:pt x="258" y="24"/>
                      </a:lnTo>
                      <a:lnTo>
                        <a:pt x="1" y="63"/>
                      </a:lnTo>
                      <a:lnTo>
                        <a:pt x="0" y="55"/>
                      </a:lnTo>
                      <a:close/>
                      <a:moveTo>
                        <a:pt x="247" y="0"/>
                      </a:moveTo>
                      <a:lnTo>
                        <a:pt x="293" y="15"/>
                      </a:lnTo>
                      <a:lnTo>
                        <a:pt x="253" y="43"/>
                      </a:lnTo>
                      <a:lnTo>
                        <a:pt x="247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5" name="Freeform 37">
                  <a:extLst>
                    <a:ext uri="{FF2B5EF4-FFF2-40B4-BE49-F238E27FC236}">
                      <a16:creationId xmlns:a16="http://schemas.microsoft.com/office/drawing/2014/main" id="{6C9411DC-DB24-4F68-A2C6-47712CD5A9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8" y="1643"/>
                  <a:ext cx="288" cy="209"/>
                </a:xfrm>
                <a:custGeom>
                  <a:avLst/>
                  <a:gdLst>
                    <a:gd name="T0" fmla="*/ 5 w 288"/>
                    <a:gd name="T1" fmla="*/ 0 h 209"/>
                    <a:gd name="T2" fmla="*/ 260 w 288"/>
                    <a:gd name="T3" fmla="*/ 185 h 209"/>
                    <a:gd name="T4" fmla="*/ 256 w 288"/>
                    <a:gd name="T5" fmla="*/ 191 h 209"/>
                    <a:gd name="T6" fmla="*/ 0 w 288"/>
                    <a:gd name="T7" fmla="*/ 6 h 209"/>
                    <a:gd name="T8" fmla="*/ 5 w 288"/>
                    <a:gd name="T9" fmla="*/ 0 h 209"/>
                    <a:gd name="T10" fmla="*/ 265 w 288"/>
                    <a:gd name="T11" fmla="*/ 166 h 209"/>
                    <a:gd name="T12" fmla="*/ 288 w 288"/>
                    <a:gd name="T13" fmla="*/ 209 h 209"/>
                    <a:gd name="T14" fmla="*/ 239 w 288"/>
                    <a:gd name="T15" fmla="*/ 201 h 209"/>
                    <a:gd name="T16" fmla="*/ 265 w 288"/>
                    <a:gd name="T17" fmla="*/ 166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8" h="209">
                      <a:moveTo>
                        <a:pt x="5" y="0"/>
                      </a:moveTo>
                      <a:lnTo>
                        <a:pt x="260" y="185"/>
                      </a:lnTo>
                      <a:lnTo>
                        <a:pt x="256" y="191"/>
                      </a:lnTo>
                      <a:lnTo>
                        <a:pt x="0" y="6"/>
                      </a:lnTo>
                      <a:lnTo>
                        <a:pt x="5" y="0"/>
                      </a:lnTo>
                      <a:close/>
                      <a:moveTo>
                        <a:pt x="265" y="166"/>
                      </a:moveTo>
                      <a:lnTo>
                        <a:pt x="288" y="209"/>
                      </a:lnTo>
                      <a:lnTo>
                        <a:pt x="239" y="201"/>
                      </a:lnTo>
                      <a:lnTo>
                        <a:pt x="265" y="16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6" name="Freeform 38">
                  <a:extLst>
                    <a:ext uri="{FF2B5EF4-FFF2-40B4-BE49-F238E27FC236}">
                      <a16:creationId xmlns:a16="http://schemas.microsoft.com/office/drawing/2014/main" id="{79D95B48-0780-4622-B6D3-B79A768EFA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5" y="1625"/>
                  <a:ext cx="293" cy="232"/>
                </a:xfrm>
                <a:custGeom>
                  <a:avLst/>
                  <a:gdLst>
                    <a:gd name="T0" fmla="*/ 0 w 293"/>
                    <a:gd name="T1" fmla="*/ 226 h 232"/>
                    <a:gd name="T2" fmla="*/ 262 w 293"/>
                    <a:gd name="T3" fmla="*/ 19 h 232"/>
                    <a:gd name="T4" fmla="*/ 267 w 293"/>
                    <a:gd name="T5" fmla="*/ 25 h 232"/>
                    <a:gd name="T6" fmla="*/ 5 w 293"/>
                    <a:gd name="T7" fmla="*/ 232 h 232"/>
                    <a:gd name="T8" fmla="*/ 0 w 293"/>
                    <a:gd name="T9" fmla="*/ 226 h 232"/>
                    <a:gd name="T10" fmla="*/ 245 w 293"/>
                    <a:gd name="T11" fmla="*/ 10 h 232"/>
                    <a:gd name="T12" fmla="*/ 293 w 293"/>
                    <a:gd name="T13" fmla="*/ 0 h 232"/>
                    <a:gd name="T14" fmla="*/ 273 w 293"/>
                    <a:gd name="T15" fmla="*/ 44 h 232"/>
                    <a:gd name="T16" fmla="*/ 245 w 293"/>
                    <a:gd name="T17" fmla="*/ 1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3" h="232">
                      <a:moveTo>
                        <a:pt x="0" y="226"/>
                      </a:moveTo>
                      <a:lnTo>
                        <a:pt x="262" y="19"/>
                      </a:lnTo>
                      <a:lnTo>
                        <a:pt x="267" y="25"/>
                      </a:lnTo>
                      <a:lnTo>
                        <a:pt x="5" y="232"/>
                      </a:lnTo>
                      <a:lnTo>
                        <a:pt x="0" y="226"/>
                      </a:lnTo>
                      <a:close/>
                      <a:moveTo>
                        <a:pt x="245" y="10"/>
                      </a:moveTo>
                      <a:lnTo>
                        <a:pt x="293" y="0"/>
                      </a:lnTo>
                      <a:lnTo>
                        <a:pt x="273" y="44"/>
                      </a:lnTo>
                      <a:lnTo>
                        <a:pt x="245" y="1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7" name="Freeform 39">
                  <a:extLst>
                    <a:ext uri="{FF2B5EF4-FFF2-40B4-BE49-F238E27FC236}">
                      <a16:creationId xmlns:a16="http://schemas.microsoft.com/office/drawing/2014/main" id="{2FA1E3AE-FA76-4409-8430-F787BCB895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80" y="1846"/>
                  <a:ext cx="289" cy="43"/>
                </a:xfrm>
                <a:custGeom>
                  <a:avLst/>
                  <a:gdLst>
                    <a:gd name="T0" fmla="*/ 0 w 289"/>
                    <a:gd name="T1" fmla="*/ 11 h 43"/>
                    <a:gd name="T2" fmla="*/ 253 w 289"/>
                    <a:gd name="T3" fmla="*/ 18 h 43"/>
                    <a:gd name="T4" fmla="*/ 253 w 289"/>
                    <a:gd name="T5" fmla="*/ 25 h 43"/>
                    <a:gd name="T6" fmla="*/ 0 w 289"/>
                    <a:gd name="T7" fmla="*/ 19 h 43"/>
                    <a:gd name="T8" fmla="*/ 0 w 289"/>
                    <a:gd name="T9" fmla="*/ 11 h 43"/>
                    <a:gd name="T10" fmla="*/ 246 w 289"/>
                    <a:gd name="T11" fmla="*/ 0 h 43"/>
                    <a:gd name="T12" fmla="*/ 289 w 289"/>
                    <a:gd name="T13" fmla="*/ 23 h 43"/>
                    <a:gd name="T14" fmla="*/ 245 w 289"/>
                    <a:gd name="T15" fmla="*/ 43 h 43"/>
                    <a:gd name="T16" fmla="*/ 246 w 289"/>
                    <a:gd name="T17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9" h="43">
                      <a:moveTo>
                        <a:pt x="0" y="11"/>
                      </a:moveTo>
                      <a:lnTo>
                        <a:pt x="253" y="18"/>
                      </a:lnTo>
                      <a:lnTo>
                        <a:pt x="253" y="25"/>
                      </a:lnTo>
                      <a:lnTo>
                        <a:pt x="0" y="19"/>
                      </a:lnTo>
                      <a:lnTo>
                        <a:pt x="0" y="11"/>
                      </a:lnTo>
                      <a:close/>
                      <a:moveTo>
                        <a:pt x="246" y="0"/>
                      </a:moveTo>
                      <a:lnTo>
                        <a:pt x="289" y="23"/>
                      </a:lnTo>
                      <a:lnTo>
                        <a:pt x="245" y="43"/>
                      </a:lnTo>
                      <a:lnTo>
                        <a:pt x="246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8" name="Freeform 40">
                  <a:extLst>
                    <a:ext uri="{FF2B5EF4-FFF2-40B4-BE49-F238E27FC236}">
                      <a16:creationId xmlns:a16="http://schemas.microsoft.com/office/drawing/2014/main" id="{C05BA26E-6BD5-456D-B2E1-5991B73369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0" y="1658"/>
                  <a:ext cx="309" cy="392"/>
                </a:xfrm>
                <a:custGeom>
                  <a:avLst/>
                  <a:gdLst>
                    <a:gd name="T0" fmla="*/ 0 w 309"/>
                    <a:gd name="T1" fmla="*/ 387 h 392"/>
                    <a:gd name="T2" fmla="*/ 284 w 309"/>
                    <a:gd name="T3" fmla="*/ 26 h 392"/>
                    <a:gd name="T4" fmla="*/ 290 w 309"/>
                    <a:gd name="T5" fmla="*/ 31 h 392"/>
                    <a:gd name="T6" fmla="*/ 6 w 309"/>
                    <a:gd name="T7" fmla="*/ 392 h 392"/>
                    <a:gd name="T8" fmla="*/ 0 w 309"/>
                    <a:gd name="T9" fmla="*/ 387 h 392"/>
                    <a:gd name="T10" fmla="*/ 265 w 309"/>
                    <a:gd name="T11" fmla="*/ 21 h 392"/>
                    <a:gd name="T12" fmla="*/ 309 w 309"/>
                    <a:gd name="T13" fmla="*/ 0 h 392"/>
                    <a:gd name="T14" fmla="*/ 300 w 309"/>
                    <a:gd name="T15" fmla="*/ 48 h 392"/>
                    <a:gd name="T16" fmla="*/ 265 w 309"/>
                    <a:gd name="T17" fmla="*/ 21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9" h="392">
                      <a:moveTo>
                        <a:pt x="0" y="387"/>
                      </a:moveTo>
                      <a:lnTo>
                        <a:pt x="284" y="26"/>
                      </a:lnTo>
                      <a:lnTo>
                        <a:pt x="290" y="31"/>
                      </a:lnTo>
                      <a:lnTo>
                        <a:pt x="6" y="392"/>
                      </a:lnTo>
                      <a:lnTo>
                        <a:pt x="0" y="387"/>
                      </a:lnTo>
                      <a:close/>
                      <a:moveTo>
                        <a:pt x="265" y="21"/>
                      </a:moveTo>
                      <a:lnTo>
                        <a:pt x="309" y="0"/>
                      </a:lnTo>
                      <a:lnTo>
                        <a:pt x="300" y="48"/>
                      </a:lnTo>
                      <a:lnTo>
                        <a:pt x="265" y="21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3109" name="Freeform 41">
                  <a:extLst>
                    <a:ext uri="{FF2B5EF4-FFF2-40B4-BE49-F238E27FC236}">
                      <a16:creationId xmlns:a16="http://schemas.microsoft.com/office/drawing/2014/main" id="{6BE6A1A5-DD19-4572-90E0-26CB1253D7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72" y="1888"/>
                  <a:ext cx="300" cy="169"/>
                </a:xfrm>
                <a:custGeom>
                  <a:avLst/>
                  <a:gdLst>
                    <a:gd name="T0" fmla="*/ 0 w 300"/>
                    <a:gd name="T1" fmla="*/ 162 h 169"/>
                    <a:gd name="T2" fmla="*/ 266 w 300"/>
                    <a:gd name="T3" fmla="*/ 14 h 169"/>
                    <a:gd name="T4" fmla="*/ 269 w 300"/>
                    <a:gd name="T5" fmla="*/ 20 h 169"/>
                    <a:gd name="T6" fmla="*/ 3 w 300"/>
                    <a:gd name="T7" fmla="*/ 169 h 169"/>
                    <a:gd name="T8" fmla="*/ 0 w 300"/>
                    <a:gd name="T9" fmla="*/ 162 h 169"/>
                    <a:gd name="T10" fmla="*/ 251 w 300"/>
                    <a:gd name="T11" fmla="*/ 2 h 169"/>
                    <a:gd name="T12" fmla="*/ 300 w 300"/>
                    <a:gd name="T13" fmla="*/ 0 h 169"/>
                    <a:gd name="T14" fmla="*/ 272 w 300"/>
                    <a:gd name="T15" fmla="*/ 40 h 169"/>
                    <a:gd name="T16" fmla="*/ 251 w 300"/>
                    <a:gd name="T17" fmla="*/ 2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0" h="169">
                      <a:moveTo>
                        <a:pt x="0" y="162"/>
                      </a:moveTo>
                      <a:lnTo>
                        <a:pt x="266" y="14"/>
                      </a:lnTo>
                      <a:lnTo>
                        <a:pt x="269" y="20"/>
                      </a:lnTo>
                      <a:lnTo>
                        <a:pt x="3" y="169"/>
                      </a:lnTo>
                      <a:lnTo>
                        <a:pt x="0" y="162"/>
                      </a:lnTo>
                      <a:close/>
                      <a:moveTo>
                        <a:pt x="251" y="2"/>
                      </a:moveTo>
                      <a:lnTo>
                        <a:pt x="300" y="0"/>
                      </a:lnTo>
                      <a:lnTo>
                        <a:pt x="272" y="40"/>
                      </a:lnTo>
                      <a:lnTo>
                        <a:pt x="251" y="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  <p:grpSp>
            <p:nvGrpSpPr>
              <p:cNvPr id="31" name="Group 82">
                <a:extLst>
                  <a:ext uri="{FF2B5EF4-FFF2-40B4-BE49-F238E27FC236}">
                    <a16:creationId xmlns:a16="http://schemas.microsoft.com/office/drawing/2014/main" id="{049A6159-DE9C-493A-BA36-55FAF6D405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43" y="1350"/>
                <a:ext cx="777" cy="791"/>
                <a:chOff x="5443" y="1350"/>
                <a:chExt cx="777" cy="791"/>
              </a:xfrm>
            </p:grpSpPr>
            <p:sp>
              <p:nvSpPr>
                <p:cNvPr id="1137" name="Freeform 43">
                  <a:extLst>
                    <a:ext uri="{FF2B5EF4-FFF2-40B4-BE49-F238E27FC236}">
                      <a16:creationId xmlns:a16="http://schemas.microsoft.com/office/drawing/2014/main" id="{C559EBF3-9806-4FEB-928F-EF82BFBC93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43" y="1495"/>
                  <a:ext cx="221" cy="44"/>
                </a:xfrm>
                <a:custGeom>
                  <a:avLst/>
                  <a:gdLst>
                    <a:gd name="T0" fmla="*/ 0 w 221"/>
                    <a:gd name="T1" fmla="*/ 18 h 44"/>
                    <a:gd name="T2" fmla="*/ 185 w 221"/>
                    <a:gd name="T3" fmla="*/ 18 h 44"/>
                    <a:gd name="T4" fmla="*/ 185 w 221"/>
                    <a:gd name="T5" fmla="*/ 25 h 44"/>
                    <a:gd name="T6" fmla="*/ 0 w 221"/>
                    <a:gd name="T7" fmla="*/ 25 h 44"/>
                    <a:gd name="T8" fmla="*/ 0 w 221"/>
                    <a:gd name="T9" fmla="*/ 18 h 44"/>
                    <a:gd name="T10" fmla="*/ 177 w 221"/>
                    <a:gd name="T11" fmla="*/ 0 h 44"/>
                    <a:gd name="T12" fmla="*/ 221 w 221"/>
                    <a:gd name="T13" fmla="*/ 22 h 44"/>
                    <a:gd name="T14" fmla="*/ 177 w 221"/>
                    <a:gd name="T15" fmla="*/ 44 h 44"/>
                    <a:gd name="T16" fmla="*/ 177 w 221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4">
                      <a:moveTo>
                        <a:pt x="0" y="18"/>
                      </a:moveTo>
                      <a:lnTo>
                        <a:pt x="185" y="18"/>
                      </a:lnTo>
                      <a:lnTo>
                        <a:pt x="185" y="25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77" y="0"/>
                      </a:moveTo>
                      <a:lnTo>
                        <a:pt x="221" y="22"/>
                      </a:lnTo>
                      <a:lnTo>
                        <a:pt x="177" y="44"/>
                      </a:ln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588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8" name="Freeform 44">
                  <a:extLst>
                    <a:ext uri="{FF2B5EF4-FFF2-40B4-BE49-F238E27FC236}">
                      <a16:creationId xmlns:a16="http://schemas.microsoft.com/office/drawing/2014/main" id="{CC1B14C5-282B-4698-8ABB-2788148936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43" y="1716"/>
                  <a:ext cx="221" cy="43"/>
                </a:xfrm>
                <a:custGeom>
                  <a:avLst/>
                  <a:gdLst>
                    <a:gd name="T0" fmla="*/ 0 w 221"/>
                    <a:gd name="T1" fmla="*/ 18 h 43"/>
                    <a:gd name="T2" fmla="*/ 185 w 221"/>
                    <a:gd name="T3" fmla="*/ 18 h 43"/>
                    <a:gd name="T4" fmla="*/ 185 w 221"/>
                    <a:gd name="T5" fmla="*/ 25 h 43"/>
                    <a:gd name="T6" fmla="*/ 0 w 221"/>
                    <a:gd name="T7" fmla="*/ 25 h 43"/>
                    <a:gd name="T8" fmla="*/ 0 w 221"/>
                    <a:gd name="T9" fmla="*/ 18 h 43"/>
                    <a:gd name="T10" fmla="*/ 177 w 221"/>
                    <a:gd name="T11" fmla="*/ 0 h 43"/>
                    <a:gd name="T12" fmla="*/ 221 w 221"/>
                    <a:gd name="T13" fmla="*/ 22 h 43"/>
                    <a:gd name="T14" fmla="*/ 177 w 221"/>
                    <a:gd name="T15" fmla="*/ 43 h 43"/>
                    <a:gd name="T16" fmla="*/ 177 w 221"/>
                    <a:gd name="T17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3">
                      <a:moveTo>
                        <a:pt x="0" y="18"/>
                      </a:moveTo>
                      <a:lnTo>
                        <a:pt x="185" y="18"/>
                      </a:lnTo>
                      <a:lnTo>
                        <a:pt x="185" y="25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77" y="0"/>
                      </a:moveTo>
                      <a:lnTo>
                        <a:pt x="221" y="22"/>
                      </a:lnTo>
                      <a:lnTo>
                        <a:pt x="177" y="43"/>
                      </a:ln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588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40" name="Freeform 45">
                  <a:extLst>
                    <a:ext uri="{FF2B5EF4-FFF2-40B4-BE49-F238E27FC236}">
                      <a16:creationId xmlns:a16="http://schemas.microsoft.com/office/drawing/2014/main" id="{BB825192-C335-4F4D-8FAB-1C19A1BF07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43" y="1937"/>
                  <a:ext cx="221" cy="44"/>
                </a:xfrm>
                <a:custGeom>
                  <a:avLst/>
                  <a:gdLst>
                    <a:gd name="T0" fmla="*/ 0 w 221"/>
                    <a:gd name="T1" fmla="*/ 18 h 44"/>
                    <a:gd name="T2" fmla="*/ 185 w 221"/>
                    <a:gd name="T3" fmla="*/ 18 h 44"/>
                    <a:gd name="T4" fmla="*/ 185 w 221"/>
                    <a:gd name="T5" fmla="*/ 25 h 44"/>
                    <a:gd name="T6" fmla="*/ 0 w 221"/>
                    <a:gd name="T7" fmla="*/ 25 h 44"/>
                    <a:gd name="T8" fmla="*/ 0 w 221"/>
                    <a:gd name="T9" fmla="*/ 18 h 44"/>
                    <a:gd name="T10" fmla="*/ 177 w 221"/>
                    <a:gd name="T11" fmla="*/ 0 h 44"/>
                    <a:gd name="T12" fmla="*/ 221 w 221"/>
                    <a:gd name="T13" fmla="*/ 22 h 44"/>
                    <a:gd name="T14" fmla="*/ 177 w 221"/>
                    <a:gd name="T15" fmla="*/ 44 h 44"/>
                    <a:gd name="T16" fmla="*/ 177 w 221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4">
                      <a:moveTo>
                        <a:pt x="0" y="18"/>
                      </a:moveTo>
                      <a:lnTo>
                        <a:pt x="185" y="18"/>
                      </a:lnTo>
                      <a:lnTo>
                        <a:pt x="185" y="25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77" y="0"/>
                      </a:moveTo>
                      <a:lnTo>
                        <a:pt x="221" y="22"/>
                      </a:lnTo>
                      <a:lnTo>
                        <a:pt x="177" y="44"/>
                      </a:ln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588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grpSp>
              <p:nvGrpSpPr>
                <p:cNvPr id="1141" name="Group 55">
                  <a:extLst>
                    <a:ext uri="{FF2B5EF4-FFF2-40B4-BE49-F238E27FC236}">
                      <a16:creationId xmlns:a16="http://schemas.microsoft.com/office/drawing/2014/main" id="{CF5A7A83-1384-4E90-81C0-1574C98109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677" y="1457"/>
                  <a:ext cx="128" cy="570"/>
                  <a:chOff x="5677" y="1457"/>
                  <a:chExt cx="128" cy="570"/>
                </a:xfrm>
              </p:grpSpPr>
              <p:grpSp>
                <p:nvGrpSpPr>
                  <p:cNvPr id="3089" name="Group 48">
                    <a:extLst>
                      <a:ext uri="{FF2B5EF4-FFF2-40B4-BE49-F238E27FC236}">
                        <a16:creationId xmlns:a16="http://schemas.microsoft.com/office/drawing/2014/main" id="{7C9C7CFD-5200-48DE-82CC-8B521E70D1C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677" y="1457"/>
                    <a:ext cx="128" cy="128"/>
                    <a:chOff x="5677" y="1457"/>
                    <a:chExt cx="128" cy="128"/>
                  </a:xfrm>
                </p:grpSpPr>
                <p:sp>
                  <p:nvSpPr>
                    <p:cNvPr id="3096" name="Oval 46">
                      <a:extLst>
                        <a:ext uri="{FF2B5EF4-FFF2-40B4-BE49-F238E27FC236}">
                          <a16:creationId xmlns:a16="http://schemas.microsoft.com/office/drawing/2014/main" id="{090A0041-9770-4016-BDC1-3883A107C87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457"/>
                      <a:ext cx="128" cy="128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097" name="Oval 47">
                      <a:extLst>
                        <a:ext uri="{FF2B5EF4-FFF2-40B4-BE49-F238E27FC236}">
                          <a16:creationId xmlns:a16="http://schemas.microsoft.com/office/drawing/2014/main" id="{46D77F7B-DA4B-4710-9211-13A5ABD24E4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457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090" name="Group 51">
                    <a:extLst>
                      <a:ext uri="{FF2B5EF4-FFF2-40B4-BE49-F238E27FC236}">
                        <a16:creationId xmlns:a16="http://schemas.microsoft.com/office/drawing/2014/main" id="{17B800FF-DD78-4CB4-A6B7-64629B90580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677" y="1678"/>
                    <a:ext cx="128" cy="128"/>
                    <a:chOff x="5677" y="1678"/>
                    <a:chExt cx="128" cy="128"/>
                  </a:xfrm>
                </p:grpSpPr>
                <p:sp>
                  <p:nvSpPr>
                    <p:cNvPr id="3094" name="Oval 49">
                      <a:extLst>
                        <a:ext uri="{FF2B5EF4-FFF2-40B4-BE49-F238E27FC236}">
                          <a16:creationId xmlns:a16="http://schemas.microsoft.com/office/drawing/2014/main" id="{0E2A5BC0-C469-4F0F-80A5-9D99815399D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678"/>
                      <a:ext cx="128" cy="128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095" name="Oval 50">
                      <a:extLst>
                        <a:ext uri="{FF2B5EF4-FFF2-40B4-BE49-F238E27FC236}">
                          <a16:creationId xmlns:a16="http://schemas.microsoft.com/office/drawing/2014/main" id="{65BC2866-4E11-4F74-8CBD-950333C2B4B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678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3091" name="Group 54">
                    <a:extLst>
                      <a:ext uri="{FF2B5EF4-FFF2-40B4-BE49-F238E27FC236}">
                        <a16:creationId xmlns:a16="http://schemas.microsoft.com/office/drawing/2014/main" id="{DA76649D-60EC-4458-AB2F-47C0338271F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677" y="1899"/>
                    <a:ext cx="128" cy="128"/>
                    <a:chOff x="5677" y="1899"/>
                    <a:chExt cx="128" cy="128"/>
                  </a:xfrm>
                </p:grpSpPr>
                <p:sp>
                  <p:nvSpPr>
                    <p:cNvPr id="3092" name="Oval 52">
                      <a:extLst>
                        <a:ext uri="{FF2B5EF4-FFF2-40B4-BE49-F238E27FC236}">
                          <a16:creationId xmlns:a16="http://schemas.microsoft.com/office/drawing/2014/main" id="{B47C5261-33B3-48EE-A384-B90D4A1ED93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899"/>
                      <a:ext cx="128" cy="128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093" name="Oval 53">
                      <a:extLst>
                        <a:ext uri="{FF2B5EF4-FFF2-40B4-BE49-F238E27FC236}">
                          <a16:creationId xmlns:a16="http://schemas.microsoft.com/office/drawing/2014/main" id="{23766439-AF1B-42D6-8E9E-AC2B7FF4060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77" y="1899"/>
                      <a:ext cx="128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</p:grpSp>
            <p:grpSp>
              <p:nvGrpSpPr>
                <p:cNvPr id="1142" name="Group 68">
                  <a:extLst>
                    <a:ext uri="{FF2B5EF4-FFF2-40B4-BE49-F238E27FC236}">
                      <a16:creationId xmlns:a16="http://schemas.microsoft.com/office/drawing/2014/main" id="{F70014DC-1FFE-4983-8B3E-504E57AFF12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800" y="1405"/>
                  <a:ext cx="310" cy="659"/>
                  <a:chOff x="5800" y="1405"/>
                  <a:chExt cx="310" cy="659"/>
                </a:xfrm>
              </p:grpSpPr>
              <p:sp>
                <p:nvSpPr>
                  <p:cNvPr id="3077" name="Freeform 56">
                    <a:extLst>
                      <a:ext uri="{FF2B5EF4-FFF2-40B4-BE49-F238E27FC236}">
                        <a16:creationId xmlns:a16="http://schemas.microsoft.com/office/drawing/2014/main" id="{F2A2CE05-ACA4-4CF0-8C14-54210FAF413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1" y="1517"/>
                    <a:ext cx="300" cy="108"/>
                  </a:xfrm>
                  <a:custGeom>
                    <a:avLst/>
                    <a:gdLst>
                      <a:gd name="T0" fmla="*/ 3 w 300"/>
                      <a:gd name="T1" fmla="*/ 0 h 108"/>
                      <a:gd name="T2" fmla="*/ 267 w 300"/>
                      <a:gd name="T3" fmla="*/ 86 h 108"/>
                      <a:gd name="T4" fmla="*/ 264 w 300"/>
                      <a:gd name="T5" fmla="*/ 93 h 108"/>
                      <a:gd name="T6" fmla="*/ 0 w 300"/>
                      <a:gd name="T7" fmla="*/ 7 h 108"/>
                      <a:gd name="T8" fmla="*/ 3 w 300"/>
                      <a:gd name="T9" fmla="*/ 0 h 108"/>
                      <a:gd name="T10" fmla="*/ 265 w 300"/>
                      <a:gd name="T11" fmla="*/ 67 h 108"/>
                      <a:gd name="T12" fmla="*/ 300 w 300"/>
                      <a:gd name="T13" fmla="*/ 101 h 108"/>
                      <a:gd name="T14" fmla="*/ 252 w 300"/>
                      <a:gd name="T15" fmla="*/ 108 h 108"/>
                      <a:gd name="T16" fmla="*/ 265 w 300"/>
                      <a:gd name="T17" fmla="*/ 67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0" h="108">
                        <a:moveTo>
                          <a:pt x="3" y="0"/>
                        </a:moveTo>
                        <a:lnTo>
                          <a:pt x="267" y="86"/>
                        </a:lnTo>
                        <a:lnTo>
                          <a:pt x="264" y="93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close/>
                        <a:moveTo>
                          <a:pt x="265" y="67"/>
                        </a:moveTo>
                        <a:lnTo>
                          <a:pt x="300" y="101"/>
                        </a:lnTo>
                        <a:lnTo>
                          <a:pt x="252" y="108"/>
                        </a:lnTo>
                        <a:lnTo>
                          <a:pt x="265" y="67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78" name="Freeform 57">
                    <a:extLst>
                      <a:ext uri="{FF2B5EF4-FFF2-40B4-BE49-F238E27FC236}">
                        <a16:creationId xmlns:a16="http://schemas.microsoft.com/office/drawing/2014/main" id="{19C66B36-D9F9-47DF-8628-B52AA4182D3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4" y="1522"/>
                    <a:ext cx="294" cy="297"/>
                  </a:xfrm>
                  <a:custGeom>
                    <a:avLst/>
                    <a:gdLst>
                      <a:gd name="T0" fmla="*/ 5 w 294"/>
                      <a:gd name="T1" fmla="*/ 0 h 297"/>
                      <a:gd name="T2" fmla="*/ 271 w 294"/>
                      <a:gd name="T3" fmla="*/ 269 h 297"/>
                      <a:gd name="T4" fmla="*/ 266 w 294"/>
                      <a:gd name="T5" fmla="*/ 274 h 297"/>
                      <a:gd name="T6" fmla="*/ 0 w 294"/>
                      <a:gd name="T7" fmla="*/ 5 h 297"/>
                      <a:gd name="T8" fmla="*/ 5 w 294"/>
                      <a:gd name="T9" fmla="*/ 0 h 297"/>
                      <a:gd name="T10" fmla="*/ 279 w 294"/>
                      <a:gd name="T11" fmla="*/ 251 h 297"/>
                      <a:gd name="T12" fmla="*/ 294 w 294"/>
                      <a:gd name="T13" fmla="*/ 297 h 297"/>
                      <a:gd name="T14" fmla="*/ 248 w 294"/>
                      <a:gd name="T15" fmla="*/ 282 h 297"/>
                      <a:gd name="T16" fmla="*/ 279 w 294"/>
                      <a:gd name="T17" fmla="*/ 251 h 2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4" h="297">
                        <a:moveTo>
                          <a:pt x="5" y="0"/>
                        </a:moveTo>
                        <a:lnTo>
                          <a:pt x="271" y="269"/>
                        </a:lnTo>
                        <a:lnTo>
                          <a:pt x="266" y="274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close/>
                        <a:moveTo>
                          <a:pt x="279" y="251"/>
                        </a:moveTo>
                        <a:lnTo>
                          <a:pt x="294" y="297"/>
                        </a:lnTo>
                        <a:lnTo>
                          <a:pt x="248" y="282"/>
                        </a:lnTo>
                        <a:lnTo>
                          <a:pt x="279" y="251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79" name="Freeform 58">
                    <a:extLst>
                      <a:ext uri="{FF2B5EF4-FFF2-40B4-BE49-F238E27FC236}">
                        <a16:creationId xmlns:a16="http://schemas.microsoft.com/office/drawing/2014/main" id="{36DCFB1A-80D9-4C66-B7D3-3AC76968258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6" y="1525"/>
                    <a:ext cx="304" cy="503"/>
                  </a:xfrm>
                  <a:custGeom>
                    <a:avLst/>
                    <a:gdLst>
                      <a:gd name="T0" fmla="*/ 6 w 304"/>
                      <a:gd name="T1" fmla="*/ 0 h 503"/>
                      <a:gd name="T2" fmla="*/ 289 w 304"/>
                      <a:gd name="T3" fmla="*/ 470 h 503"/>
                      <a:gd name="T4" fmla="*/ 282 w 304"/>
                      <a:gd name="T5" fmla="*/ 474 h 503"/>
                      <a:gd name="T6" fmla="*/ 0 w 304"/>
                      <a:gd name="T7" fmla="*/ 4 h 503"/>
                      <a:gd name="T8" fmla="*/ 6 w 304"/>
                      <a:gd name="T9" fmla="*/ 0 h 503"/>
                      <a:gd name="T10" fmla="*/ 300 w 304"/>
                      <a:gd name="T11" fmla="*/ 455 h 503"/>
                      <a:gd name="T12" fmla="*/ 304 w 304"/>
                      <a:gd name="T13" fmla="*/ 503 h 503"/>
                      <a:gd name="T14" fmla="*/ 263 w 304"/>
                      <a:gd name="T15" fmla="*/ 477 h 503"/>
                      <a:gd name="T16" fmla="*/ 300 w 304"/>
                      <a:gd name="T17" fmla="*/ 455 h 5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4" h="503">
                        <a:moveTo>
                          <a:pt x="6" y="0"/>
                        </a:moveTo>
                        <a:lnTo>
                          <a:pt x="289" y="470"/>
                        </a:lnTo>
                        <a:lnTo>
                          <a:pt x="282" y="474"/>
                        </a:lnTo>
                        <a:lnTo>
                          <a:pt x="0" y="4"/>
                        </a:lnTo>
                        <a:lnTo>
                          <a:pt x="6" y="0"/>
                        </a:lnTo>
                        <a:close/>
                        <a:moveTo>
                          <a:pt x="300" y="455"/>
                        </a:moveTo>
                        <a:lnTo>
                          <a:pt x="304" y="503"/>
                        </a:lnTo>
                        <a:lnTo>
                          <a:pt x="263" y="477"/>
                        </a:lnTo>
                        <a:lnTo>
                          <a:pt x="300" y="455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0" name="Freeform 59">
                    <a:extLst>
                      <a:ext uri="{FF2B5EF4-FFF2-40B4-BE49-F238E27FC236}">
                        <a16:creationId xmlns:a16="http://schemas.microsoft.com/office/drawing/2014/main" id="{DFA642A0-75B8-424C-BE6D-1AAE92F4C08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2" y="1405"/>
                    <a:ext cx="296" cy="118"/>
                  </a:xfrm>
                  <a:custGeom>
                    <a:avLst/>
                    <a:gdLst>
                      <a:gd name="T0" fmla="*/ 0 w 296"/>
                      <a:gd name="T1" fmla="*/ 111 h 118"/>
                      <a:gd name="T2" fmla="*/ 260 w 296"/>
                      <a:gd name="T3" fmla="*/ 14 h 118"/>
                      <a:gd name="T4" fmla="*/ 263 w 296"/>
                      <a:gd name="T5" fmla="*/ 21 h 118"/>
                      <a:gd name="T6" fmla="*/ 3 w 296"/>
                      <a:gd name="T7" fmla="*/ 118 h 118"/>
                      <a:gd name="T8" fmla="*/ 0 w 296"/>
                      <a:gd name="T9" fmla="*/ 111 h 118"/>
                      <a:gd name="T10" fmla="*/ 247 w 296"/>
                      <a:gd name="T11" fmla="*/ 0 h 118"/>
                      <a:gd name="T12" fmla="*/ 296 w 296"/>
                      <a:gd name="T13" fmla="*/ 5 h 118"/>
                      <a:gd name="T14" fmla="*/ 263 w 296"/>
                      <a:gd name="T15" fmla="*/ 41 h 118"/>
                      <a:gd name="T16" fmla="*/ 247 w 296"/>
                      <a:gd name="T17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6" h="118">
                        <a:moveTo>
                          <a:pt x="0" y="111"/>
                        </a:moveTo>
                        <a:lnTo>
                          <a:pt x="260" y="14"/>
                        </a:lnTo>
                        <a:lnTo>
                          <a:pt x="263" y="21"/>
                        </a:lnTo>
                        <a:lnTo>
                          <a:pt x="3" y="118"/>
                        </a:lnTo>
                        <a:lnTo>
                          <a:pt x="0" y="111"/>
                        </a:lnTo>
                        <a:close/>
                        <a:moveTo>
                          <a:pt x="247" y="0"/>
                        </a:moveTo>
                        <a:lnTo>
                          <a:pt x="296" y="5"/>
                        </a:lnTo>
                        <a:lnTo>
                          <a:pt x="263" y="41"/>
                        </a:lnTo>
                        <a:lnTo>
                          <a:pt x="247" y="0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1" name="Freeform 60">
                    <a:extLst>
                      <a:ext uri="{FF2B5EF4-FFF2-40B4-BE49-F238E27FC236}">
                        <a16:creationId xmlns:a16="http://schemas.microsoft.com/office/drawing/2014/main" id="{0FBD44EE-BDC4-4398-BAAE-370F9B7112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6" y="1626"/>
                    <a:ext cx="286" cy="105"/>
                  </a:xfrm>
                  <a:custGeom>
                    <a:avLst/>
                    <a:gdLst>
                      <a:gd name="T0" fmla="*/ 0 w 286"/>
                      <a:gd name="T1" fmla="*/ 98 h 105"/>
                      <a:gd name="T2" fmla="*/ 250 w 286"/>
                      <a:gd name="T3" fmla="*/ 15 h 105"/>
                      <a:gd name="T4" fmla="*/ 252 w 286"/>
                      <a:gd name="T5" fmla="*/ 22 h 105"/>
                      <a:gd name="T6" fmla="*/ 2 w 286"/>
                      <a:gd name="T7" fmla="*/ 105 h 105"/>
                      <a:gd name="T8" fmla="*/ 0 w 286"/>
                      <a:gd name="T9" fmla="*/ 98 h 105"/>
                      <a:gd name="T10" fmla="*/ 237 w 286"/>
                      <a:gd name="T11" fmla="*/ 0 h 105"/>
                      <a:gd name="T12" fmla="*/ 286 w 286"/>
                      <a:gd name="T13" fmla="*/ 7 h 105"/>
                      <a:gd name="T14" fmla="*/ 251 w 286"/>
                      <a:gd name="T15" fmla="*/ 41 h 105"/>
                      <a:gd name="T16" fmla="*/ 237 w 286"/>
                      <a:gd name="T17" fmla="*/ 0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6" h="105">
                        <a:moveTo>
                          <a:pt x="0" y="98"/>
                        </a:moveTo>
                        <a:lnTo>
                          <a:pt x="250" y="15"/>
                        </a:lnTo>
                        <a:lnTo>
                          <a:pt x="252" y="22"/>
                        </a:lnTo>
                        <a:lnTo>
                          <a:pt x="2" y="105"/>
                        </a:lnTo>
                        <a:lnTo>
                          <a:pt x="0" y="98"/>
                        </a:lnTo>
                        <a:close/>
                        <a:moveTo>
                          <a:pt x="237" y="0"/>
                        </a:moveTo>
                        <a:lnTo>
                          <a:pt x="286" y="7"/>
                        </a:lnTo>
                        <a:lnTo>
                          <a:pt x="251" y="41"/>
                        </a:lnTo>
                        <a:lnTo>
                          <a:pt x="237" y="0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2" name="Freeform 61">
                    <a:extLst>
                      <a:ext uri="{FF2B5EF4-FFF2-40B4-BE49-F238E27FC236}">
                        <a16:creationId xmlns:a16="http://schemas.microsoft.com/office/drawing/2014/main" id="{52F47C94-AE93-43DC-82BC-AB097BC13AC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4" y="1430"/>
                    <a:ext cx="292" cy="302"/>
                  </a:xfrm>
                  <a:custGeom>
                    <a:avLst/>
                    <a:gdLst>
                      <a:gd name="T0" fmla="*/ 0 w 292"/>
                      <a:gd name="T1" fmla="*/ 297 h 302"/>
                      <a:gd name="T2" fmla="*/ 264 w 292"/>
                      <a:gd name="T3" fmla="*/ 24 h 302"/>
                      <a:gd name="T4" fmla="*/ 270 w 292"/>
                      <a:gd name="T5" fmla="*/ 29 h 302"/>
                      <a:gd name="T6" fmla="*/ 5 w 292"/>
                      <a:gd name="T7" fmla="*/ 302 h 302"/>
                      <a:gd name="T8" fmla="*/ 0 w 292"/>
                      <a:gd name="T9" fmla="*/ 297 h 302"/>
                      <a:gd name="T10" fmla="*/ 246 w 292"/>
                      <a:gd name="T11" fmla="*/ 16 h 302"/>
                      <a:gd name="T12" fmla="*/ 292 w 292"/>
                      <a:gd name="T13" fmla="*/ 0 h 302"/>
                      <a:gd name="T14" fmla="*/ 278 w 292"/>
                      <a:gd name="T15" fmla="*/ 47 h 302"/>
                      <a:gd name="T16" fmla="*/ 246 w 292"/>
                      <a:gd name="T17" fmla="*/ 16 h 3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2" h="302">
                        <a:moveTo>
                          <a:pt x="0" y="297"/>
                        </a:moveTo>
                        <a:lnTo>
                          <a:pt x="264" y="24"/>
                        </a:lnTo>
                        <a:lnTo>
                          <a:pt x="270" y="29"/>
                        </a:lnTo>
                        <a:lnTo>
                          <a:pt x="5" y="302"/>
                        </a:lnTo>
                        <a:lnTo>
                          <a:pt x="0" y="297"/>
                        </a:lnTo>
                        <a:close/>
                        <a:moveTo>
                          <a:pt x="246" y="16"/>
                        </a:moveTo>
                        <a:lnTo>
                          <a:pt x="292" y="0"/>
                        </a:lnTo>
                        <a:lnTo>
                          <a:pt x="278" y="47"/>
                        </a:lnTo>
                        <a:lnTo>
                          <a:pt x="246" y="1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3" name="Freeform 62">
                    <a:extLst>
                      <a:ext uri="{FF2B5EF4-FFF2-40B4-BE49-F238E27FC236}">
                        <a16:creationId xmlns:a16="http://schemas.microsoft.com/office/drawing/2014/main" id="{49928A63-91C4-4EC3-B92E-3AE1BBA7A83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4" y="1722"/>
                    <a:ext cx="285" cy="122"/>
                  </a:xfrm>
                  <a:custGeom>
                    <a:avLst/>
                    <a:gdLst>
                      <a:gd name="T0" fmla="*/ 3 w 285"/>
                      <a:gd name="T1" fmla="*/ 0 h 122"/>
                      <a:gd name="T2" fmla="*/ 253 w 285"/>
                      <a:gd name="T3" fmla="*/ 102 h 122"/>
                      <a:gd name="T4" fmla="*/ 250 w 285"/>
                      <a:gd name="T5" fmla="*/ 108 h 122"/>
                      <a:gd name="T6" fmla="*/ 0 w 285"/>
                      <a:gd name="T7" fmla="*/ 7 h 122"/>
                      <a:gd name="T8" fmla="*/ 3 w 285"/>
                      <a:gd name="T9" fmla="*/ 0 h 122"/>
                      <a:gd name="T10" fmla="*/ 253 w 285"/>
                      <a:gd name="T11" fmla="*/ 82 h 122"/>
                      <a:gd name="T12" fmla="*/ 285 w 285"/>
                      <a:gd name="T13" fmla="*/ 119 h 122"/>
                      <a:gd name="T14" fmla="*/ 237 w 285"/>
                      <a:gd name="T15" fmla="*/ 122 h 122"/>
                      <a:gd name="T16" fmla="*/ 253 w 285"/>
                      <a:gd name="T17" fmla="*/ 82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5" h="122">
                        <a:moveTo>
                          <a:pt x="3" y="0"/>
                        </a:moveTo>
                        <a:lnTo>
                          <a:pt x="253" y="102"/>
                        </a:lnTo>
                        <a:lnTo>
                          <a:pt x="250" y="108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close/>
                        <a:moveTo>
                          <a:pt x="253" y="82"/>
                        </a:moveTo>
                        <a:lnTo>
                          <a:pt x="285" y="119"/>
                        </a:lnTo>
                        <a:lnTo>
                          <a:pt x="237" y="122"/>
                        </a:lnTo>
                        <a:lnTo>
                          <a:pt x="253" y="8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4" name="Freeform 63">
                    <a:extLst>
                      <a:ext uri="{FF2B5EF4-FFF2-40B4-BE49-F238E27FC236}">
                        <a16:creationId xmlns:a16="http://schemas.microsoft.com/office/drawing/2014/main" id="{374AACF6-6A19-45D2-A75E-3015A23B4E7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0" y="1725"/>
                    <a:ext cx="303" cy="323"/>
                  </a:xfrm>
                  <a:custGeom>
                    <a:avLst/>
                    <a:gdLst>
                      <a:gd name="T0" fmla="*/ 5 w 303"/>
                      <a:gd name="T1" fmla="*/ 0 h 323"/>
                      <a:gd name="T2" fmla="*/ 280 w 303"/>
                      <a:gd name="T3" fmla="*/ 294 h 323"/>
                      <a:gd name="T4" fmla="*/ 275 w 303"/>
                      <a:gd name="T5" fmla="*/ 299 h 323"/>
                      <a:gd name="T6" fmla="*/ 0 w 303"/>
                      <a:gd name="T7" fmla="*/ 5 h 323"/>
                      <a:gd name="T8" fmla="*/ 5 w 303"/>
                      <a:gd name="T9" fmla="*/ 0 h 323"/>
                      <a:gd name="T10" fmla="*/ 289 w 303"/>
                      <a:gd name="T11" fmla="*/ 276 h 323"/>
                      <a:gd name="T12" fmla="*/ 303 w 303"/>
                      <a:gd name="T13" fmla="*/ 323 h 323"/>
                      <a:gd name="T14" fmla="*/ 257 w 303"/>
                      <a:gd name="T15" fmla="*/ 306 h 323"/>
                      <a:gd name="T16" fmla="*/ 289 w 303"/>
                      <a:gd name="T17" fmla="*/ 276 h 3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3" h="323">
                        <a:moveTo>
                          <a:pt x="5" y="0"/>
                        </a:moveTo>
                        <a:lnTo>
                          <a:pt x="280" y="294"/>
                        </a:lnTo>
                        <a:lnTo>
                          <a:pt x="275" y="299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close/>
                        <a:moveTo>
                          <a:pt x="289" y="276"/>
                        </a:moveTo>
                        <a:lnTo>
                          <a:pt x="303" y="323"/>
                        </a:lnTo>
                        <a:lnTo>
                          <a:pt x="257" y="306"/>
                        </a:lnTo>
                        <a:lnTo>
                          <a:pt x="289" y="27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5" name="Freeform 64">
                    <a:extLst>
                      <a:ext uri="{FF2B5EF4-FFF2-40B4-BE49-F238E27FC236}">
                        <a16:creationId xmlns:a16="http://schemas.microsoft.com/office/drawing/2014/main" id="{699EA15C-0436-4B67-BFFE-2968066F77E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1" y="1452"/>
                    <a:ext cx="303" cy="494"/>
                  </a:xfrm>
                  <a:custGeom>
                    <a:avLst/>
                    <a:gdLst>
                      <a:gd name="T0" fmla="*/ 0 w 303"/>
                      <a:gd name="T1" fmla="*/ 490 h 494"/>
                      <a:gd name="T2" fmla="*/ 281 w 303"/>
                      <a:gd name="T3" fmla="*/ 29 h 494"/>
                      <a:gd name="T4" fmla="*/ 287 w 303"/>
                      <a:gd name="T5" fmla="*/ 33 h 494"/>
                      <a:gd name="T6" fmla="*/ 6 w 303"/>
                      <a:gd name="T7" fmla="*/ 494 h 494"/>
                      <a:gd name="T8" fmla="*/ 0 w 303"/>
                      <a:gd name="T9" fmla="*/ 490 h 494"/>
                      <a:gd name="T10" fmla="*/ 262 w 303"/>
                      <a:gd name="T11" fmla="*/ 26 h 494"/>
                      <a:gd name="T12" fmla="*/ 303 w 303"/>
                      <a:gd name="T13" fmla="*/ 0 h 494"/>
                      <a:gd name="T14" fmla="*/ 299 w 303"/>
                      <a:gd name="T15" fmla="*/ 48 h 494"/>
                      <a:gd name="T16" fmla="*/ 262 w 303"/>
                      <a:gd name="T17" fmla="*/ 26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3" h="494">
                        <a:moveTo>
                          <a:pt x="0" y="490"/>
                        </a:moveTo>
                        <a:lnTo>
                          <a:pt x="281" y="29"/>
                        </a:lnTo>
                        <a:lnTo>
                          <a:pt x="287" y="33"/>
                        </a:lnTo>
                        <a:lnTo>
                          <a:pt x="6" y="494"/>
                        </a:lnTo>
                        <a:lnTo>
                          <a:pt x="0" y="490"/>
                        </a:lnTo>
                        <a:close/>
                        <a:moveTo>
                          <a:pt x="262" y="26"/>
                        </a:moveTo>
                        <a:lnTo>
                          <a:pt x="303" y="0"/>
                        </a:lnTo>
                        <a:lnTo>
                          <a:pt x="299" y="48"/>
                        </a:lnTo>
                        <a:lnTo>
                          <a:pt x="262" y="2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6" name="Freeform 65">
                    <a:extLst>
                      <a:ext uri="{FF2B5EF4-FFF2-40B4-BE49-F238E27FC236}">
                        <a16:creationId xmlns:a16="http://schemas.microsoft.com/office/drawing/2014/main" id="{49B6C269-77B8-4830-B7A6-902020A11DA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3" y="1649"/>
                    <a:ext cx="289" cy="297"/>
                  </a:xfrm>
                  <a:custGeom>
                    <a:avLst/>
                    <a:gdLst>
                      <a:gd name="T0" fmla="*/ 0 w 289"/>
                      <a:gd name="T1" fmla="*/ 292 h 297"/>
                      <a:gd name="T2" fmla="*/ 261 w 289"/>
                      <a:gd name="T3" fmla="*/ 23 h 297"/>
                      <a:gd name="T4" fmla="*/ 266 w 289"/>
                      <a:gd name="T5" fmla="*/ 28 h 297"/>
                      <a:gd name="T6" fmla="*/ 5 w 289"/>
                      <a:gd name="T7" fmla="*/ 297 h 297"/>
                      <a:gd name="T8" fmla="*/ 0 w 289"/>
                      <a:gd name="T9" fmla="*/ 292 h 297"/>
                      <a:gd name="T10" fmla="*/ 243 w 289"/>
                      <a:gd name="T11" fmla="*/ 16 h 297"/>
                      <a:gd name="T12" fmla="*/ 289 w 289"/>
                      <a:gd name="T13" fmla="*/ 0 h 297"/>
                      <a:gd name="T14" fmla="*/ 274 w 289"/>
                      <a:gd name="T15" fmla="*/ 46 h 297"/>
                      <a:gd name="T16" fmla="*/ 243 w 289"/>
                      <a:gd name="T17" fmla="*/ 16 h 2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9" h="297">
                        <a:moveTo>
                          <a:pt x="0" y="292"/>
                        </a:moveTo>
                        <a:lnTo>
                          <a:pt x="261" y="23"/>
                        </a:lnTo>
                        <a:lnTo>
                          <a:pt x="266" y="28"/>
                        </a:lnTo>
                        <a:lnTo>
                          <a:pt x="5" y="297"/>
                        </a:lnTo>
                        <a:lnTo>
                          <a:pt x="0" y="292"/>
                        </a:lnTo>
                        <a:close/>
                        <a:moveTo>
                          <a:pt x="243" y="16"/>
                        </a:moveTo>
                        <a:lnTo>
                          <a:pt x="289" y="0"/>
                        </a:lnTo>
                        <a:lnTo>
                          <a:pt x="274" y="46"/>
                        </a:lnTo>
                        <a:lnTo>
                          <a:pt x="243" y="1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7" name="Freeform 66">
                    <a:extLst>
                      <a:ext uri="{FF2B5EF4-FFF2-40B4-BE49-F238E27FC236}">
                        <a16:creationId xmlns:a16="http://schemas.microsoft.com/office/drawing/2014/main" id="{5B6562E7-E11C-48FA-B16C-D23A3C3071C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00" y="1847"/>
                    <a:ext cx="292" cy="102"/>
                  </a:xfrm>
                  <a:custGeom>
                    <a:avLst/>
                    <a:gdLst>
                      <a:gd name="T0" fmla="*/ 0 w 292"/>
                      <a:gd name="T1" fmla="*/ 95 h 102"/>
                      <a:gd name="T2" fmla="*/ 256 w 292"/>
                      <a:gd name="T3" fmla="*/ 15 h 102"/>
                      <a:gd name="T4" fmla="*/ 258 w 292"/>
                      <a:gd name="T5" fmla="*/ 22 h 102"/>
                      <a:gd name="T6" fmla="*/ 2 w 292"/>
                      <a:gd name="T7" fmla="*/ 102 h 102"/>
                      <a:gd name="T8" fmla="*/ 0 w 292"/>
                      <a:gd name="T9" fmla="*/ 95 h 102"/>
                      <a:gd name="T10" fmla="*/ 244 w 292"/>
                      <a:gd name="T11" fmla="*/ 0 h 102"/>
                      <a:gd name="T12" fmla="*/ 292 w 292"/>
                      <a:gd name="T13" fmla="*/ 8 h 102"/>
                      <a:gd name="T14" fmla="*/ 256 w 292"/>
                      <a:gd name="T15" fmla="*/ 41 h 102"/>
                      <a:gd name="T16" fmla="*/ 244 w 292"/>
                      <a:gd name="T17" fmla="*/ 0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2" h="102">
                        <a:moveTo>
                          <a:pt x="0" y="95"/>
                        </a:moveTo>
                        <a:lnTo>
                          <a:pt x="256" y="15"/>
                        </a:lnTo>
                        <a:lnTo>
                          <a:pt x="258" y="22"/>
                        </a:lnTo>
                        <a:lnTo>
                          <a:pt x="2" y="102"/>
                        </a:lnTo>
                        <a:lnTo>
                          <a:pt x="0" y="95"/>
                        </a:lnTo>
                        <a:close/>
                        <a:moveTo>
                          <a:pt x="244" y="0"/>
                        </a:moveTo>
                        <a:lnTo>
                          <a:pt x="292" y="8"/>
                        </a:lnTo>
                        <a:lnTo>
                          <a:pt x="256" y="41"/>
                        </a:lnTo>
                        <a:lnTo>
                          <a:pt x="244" y="0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3088" name="Freeform 67">
                    <a:extLst>
                      <a:ext uri="{FF2B5EF4-FFF2-40B4-BE49-F238E27FC236}">
                        <a16:creationId xmlns:a16="http://schemas.microsoft.com/office/drawing/2014/main" id="{30AF4089-6CB6-46AE-866F-C46BD0B745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810" y="1943"/>
                    <a:ext cx="282" cy="121"/>
                  </a:xfrm>
                  <a:custGeom>
                    <a:avLst/>
                    <a:gdLst>
                      <a:gd name="T0" fmla="*/ 3 w 282"/>
                      <a:gd name="T1" fmla="*/ 0 h 121"/>
                      <a:gd name="T2" fmla="*/ 249 w 282"/>
                      <a:gd name="T3" fmla="*/ 100 h 121"/>
                      <a:gd name="T4" fmla="*/ 247 w 282"/>
                      <a:gd name="T5" fmla="*/ 107 h 121"/>
                      <a:gd name="T6" fmla="*/ 0 w 282"/>
                      <a:gd name="T7" fmla="*/ 7 h 121"/>
                      <a:gd name="T8" fmla="*/ 3 w 282"/>
                      <a:gd name="T9" fmla="*/ 0 h 121"/>
                      <a:gd name="T10" fmla="*/ 249 w 282"/>
                      <a:gd name="T11" fmla="*/ 81 h 121"/>
                      <a:gd name="T12" fmla="*/ 282 w 282"/>
                      <a:gd name="T13" fmla="*/ 117 h 121"/>
                      <a:gd name="T14" fmla="*/ 233 w 282"/>
                      <a:gd name="T15" fmla="*/ 121 h 121"/>
                      <a:gd name="T16" fmla="*/ 249 w 282"/>
                      <a:gd name="T17" fmla="*/ 81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2" h="121">
                        <a:moveTo>
                          <a:pt x="3" y="0"/>
                        </a:moveTo>
                        <a:lnTo>
                          <a:pt x="249" y="100"/>
                        </a:lnTo>
                        <a:lnTo>
                          <a:pt x="247" y="107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close/>
                        <a:moveTo>
                          <a:pt x="249" y="81"/>
                        </a:moveTo>
                        <a:lnTo>
                          <a:pt x="282" y="117"/>
                        </a:lnTo>
                        <a:lnTo>
                          <a:pt x="233" y="121"/>
                        </a:lnTo>
                        <a:lnTo>
                          <a:pt x="249" y="81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1588" cap="flat">
                    <a:solidFill>
                      <a:srgbClr val="7F7F7F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</p:grpSp>
            <p:grpSp>
              <p:nvGrpSpPr>
                <p:cNvPr id="1143" name="Group 81">
                  <a:extLst>
                    <a:ext uri="{FF2B5EF4-FFF2-40B4-BE49-F238E27FC236}">
                      <a16:creationId xmlns:a16="http://schemas.microsoft.com/office/drawing/2014/main" id="{C1960806-8756-42ED-9C38-BF382F34058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93" y="1350"/>
                  <a:ext cx="127" cy="791"/>
                  <a:chOff x="6093" y="1350"/>
                  <a:chExt cx="127" cy="791"/>
                </a:xfrm>
              </p:grpSpPr>
              <p:grpSp>
                <p:nvGrpSpPr>
                  <p:cNvPr id="1144" name="Group 71">
                    <a:extLst>
                      <a:ext uri="{FF2B5EF4-FFF2-40B4-BE49-F238E27FC236}">
                        <a16:creationId xmlns:a16="http://schemas.microsoft.com/office/drawing/2014/main" id="{FBE345A6-4B27-4C3E-A9D7-E6370688971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093" y="1350"/>
                    <a:ext cx="127" cy="128"/>
                    <a:chOff x="6093" y="1350"/>
                    <a:chExt cx="127" cy="128"/>
                  </a:xfrm>
                </p:grpSpPr>
                <p:sp>
                  <p:nvSpPr>
                    <p:cNvPr id="3074" name="Oval 69">
                      <a:extLst>
                        <a:ext uri="{FF2B5EF4-FFF2-40B4-BE49-F238E27FC236}">
                          <a16:creationId xmlns:a16="http://schemas.microsoft.com/office/drawing/2014/main" id="{F57D7B67-1643-4D5A-A456-FF6E0D3D79B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351"/>
                      <a:ext cx="127" cy="127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075" name="Oval 70">
                      <a:extLst>
                        <a:ext uri="{FF2B5EF4-FFF2-40B4-BE49-F238E27FC236}">
                          <a16:creationId xmlns:a16="http://schemas.microsoft.com/office/drawing/2014/main" id="{81C67490-BAE1-4721-A629-CD46367F50D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350"/>
                      <a:ext cx="127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1145" name="Group 74">
                    <a:extLst>
                      <a:ext uri="{FF2B5EF4-FFF2-40B4-BE49-F238E27FC236}">
                        <a16:creationId xmlns:a16="http://schemas.microsoft.com/office/drawing/2014/main" id="{8DE07A0D-6DB9-4974-9E2E-F275C0BBAE7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093" y="1571"/>
                    <a:ext cx="127" cy="128"/>
                    <a:chOff x="6093" y="1571"/>
                    <a:chExt cx="127" cy="128"/>
                  </a:xfrm>
                </p:grpSpPr>
                <p:sp>
                  <p:nvSpPr>
                    <p:cNvPr id="3072" name="Oval 72">
                      <a:extLst>
                        <a:ext uri="{FF2B5EF4-FFF2-40B4-BE49-F238E27FC236}">
                          <a16:creationId xmlns:a16="http://schemas.microsoft.com/office/drawing/2014/main" id="{B4E4A586-FE91-474A-9B2C-C8D28313C96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571"/>
                      <a:ext cx="127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3073" name="Oval 73">
                      <a:extLst>
                        <a:ext uri="{FF2B5EF4-FFF2-40B4-BE49-F238E27FC236}">
                          <a16:creationId xmlns:a16="http://schemas.microsoft.com/office/drawing/2014/main" id="{5968BB4C-2CFF-41F5-BEF0-69FFA702F47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571"/>
                      <a:ext cx="127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1146" name="Group 77">
                    <a:extLst>
                      <a:ext uri="{FF2B5EF4-FFF2-40B4-BE49-F238E27FC236}">
                        <a16:creationId xmlns:a16="http://schemas.microsoft.com/office/drawing/2014/main" id="{8C1A73EA-267A-4327-AFA2-8D6A01C9D3F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093" y="1792"/>
                    <a:ext cx="127" cy="128"/>
                    <a:chOff x="6093" y="1792"/>
                    <a:chExt cx="127" cy="128"/>
                  </a:xfrm>
                </p:grpSpPr>
                <p:sp>
                  <p:nvSpPr>
                    <p:cNvPr id="1150" name="Oval 75">
                      <a:extLst>
                        <a:ext uri="{FF2B5EF4-FFF2-40B4-BE49-F238E27FC236}">
                          <a16:creationId xmlns:a16="http://schemas.microsoft.com/office/drawing/2014/main" id="{FB7FC4C8-E8DE-4BDE-82D0-A0272A4CDFE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792"/>
                      <a:ext cx="127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1151" name="Oval 76">
                      <a:extLst>
                        <a:ext uri="{FF2B5EF4-FFF2-40B4-BE49-F238E27FC236}">
                          <a16:creationId xmlns:a16="http://schemas.microsoft.com/office/drawing/2014/main" id="{85AF7406-E15C-4BF7-A3AA-243515D26A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1792"/>
                      <a:ext cx="127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  <p:grpSp>
                <p:nvGrpSpPr>
                  <p:cNvPr id="1147" name="Group 80">
                    <a:extLst>
                      <a:ext uri="{FF2B5EF4-FFF2-40B4-BE49-F238E27FC236}">
                        <a16:creationId xmlns:a16="http://schemas.microsoft.com/office/drawing/2014/main" id="{478005A7-D1E2-4EB2-AD33-24AE88DE305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093" y="2013"/>
                    <a:ext cx="127" cy="128"/>
                    <a:chOff x="6093" y="2013"/>
                    <a:chExt cx="127" cy="128"/>
                  </a:xfrm>
                </p:grpSpPr>
                <p:sp>
                  <p:nvSpPr>
                    <p:cNvPr id="1148" name="Oval 78">
                      <a:extLst>
                        <a:ext uri="{FF2B5EF4-FFF2-40B4-BE49-F238E27FC236}">
                          <a16:creationId xmlns:a16="http://schemas.microsoft.com/office/drawing/2014/main" id="{2F0A297F-AE62-4972-B21D-4E0D2F45098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2013"/>
                      <a:ext cx="127" cy="128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  <p:sp>
                  <p:nvSpPr>
                    <p:cNvPr id="1149" name="Oval 79">
                      <a:extLst>
                        <a:ext uri="{FF2B5EF4-FFF2-40B4-BE49-F238E27FC236}">
                          <a16:creationId xmlns:a16="http://schemas.microsoft.com/office/drawing/2014/main" id="{46C61E90-6A0D-46A0-909E-B71A5C81E17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3" y="2013"/>
                      <a:ext cx="127" cy="128"/>
                    </a:xfrm>
                    <a:prstGeom prst="ellipse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HK" altLang="en-US"/>
                    </a:p>
                  </p:txBody>
                </p:sp>
              </p:grpSp>
            </p:grpSp>
          </p:grpSp>
          <p:grpSp>
            <p:nvGrpSpPr>
              <p:cNvPr id="1120" name="Group 99">
                <a:extLst>
                  <a:ext uri="{FF2B5EF4-FFF2-40B4-BE49-F238E27FC236}">
                    <a16:creationId xmlns:a16="http://schemas.microsoft.com/office/drawing/2014/main" id="{6B499A5D-CD41-4B1C-93E3-6E5E83933D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13" y="1379"/>
                <a:ext cx="258" cy="717"/>
                <a:chOff x="6213" y="1379"/>
                <a:chExt cx="258" cy="717"/>
              </a:xfrm>
            </p:grpSpPr>
            <p:sp>
              <p:nvSpPr>
                <p:cNvPr id="1121" name="Freeform 83">
                  <a:extLst>
                    <a:ext uri="{FF2B5EF4-FFF2-40B4-BE49-F238E27FC236}">
                      <a16:creationId xmlns:a16="http://schemas.microsoft.com/office/drawing/2014/main" id="{AF780CDD-0452-46BB-9C89-E9F003106E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20" y="1379"/>
                  <a:ext cx="236" cy="44"/>
                </a:xfrm>
                <a:custGeom>
                  <a:avLst/>
                  <a:gdLst>
                    <a:gd name="T0" fmla="*/ 0 w 236"/>
                    <a:gd name="T1" fmla="*/ 18 h 44"/>
                    <a:gd name="T2" fmla="*/ 199 w 236"/>
                    <a:gd name="T3" fmla="*/ 19 h 44"/>
                    <a:gd name="T4" fmla="*/ 199 w 236"/>
                    <a:gd name="T5" fmla="*/ 26 h 44"/>
                    <a:gd name="T6" fmla="*/ 0 w 236"/>
                    <a:gd name="T7" fmla="*/ 25 h 44"/>
                    <a:gd name="T8" fmla="*/ 0 w 236"/>
                    <a:gd name="T9" fmla="*/ 18 h 44"/>
                    <a:gd name="T10" fmla="*/ 192 w 236"/>
                    <a:gd name="T11" fmla="*/ 0 h 44"/>
                    <a:gd name="T12" fmla="*/ 236 w 236"/>
                    <a:gd name="T13" fmla="*/ 22 h 44"/>
                    <a:gd name="T14" fmla="*/ 192 w 236"/>
                    <a:gd name="T15" fmla="*/ 44 h 44"/>
                    <a:gd name="T16" fmla="*/ 192 w 236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6" h="44">
                      <a:moveTo>
                        <a:pt x="0" y="18"/>
                      </a:moveTo>
                      <a:lnTo>
                        <a:pt x="199" y="19"/>
                      </a:lnTo>
                      <a:lnTo>
                        <a:pt x="199" y="26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92" y="0"/>
                      </a:moveTo>
                      <a:lnTo>
                        <a:pt x="236" y="22"/>
                      </a:lnTo>
                      <a:lnTo>
                        <a:pt x="192" y="44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2" name="Freeform 84">
                  <a:extLst>
                    <a:ext uri="{FF2B5EF4-FFF2-40B4-BE49-F238E27FC236}">
                      <a16:creationId xmlns:a16="http://schemas.microsoft.com/office/drawing/2014/main" id="{29497034-20AE-4119-A2F5-35A553095D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8" y="1402"/>
                  <a:ext cx="238" cy="215"/>
                </a:xfrm>
                <a:custGeom>
                  <a:avLst/>
                  <a:gdLst>
                    <a:gd name="T0" fmla="*/ 4 w 238"/>
                    <a:gd name="T1" fmla="*/ 0 h 215"/>
                    <a:gd name="T2" fmla="*/ 213 w 238"/>
                    <a:gd name="T3" fmla="*/ 188 h 215"/>
                    <a:gd name="T4" fmla="*/ 208 w 238"/>
                    <a:gd name="T5" fmla="*/ 193 h 215"/>
                    <a:gd name="T6" fmla="*/ 0 w 238"/>
                    <a:gd name="T7" fmla="*/ 6 h 215"/>
                    <a:gd name="T8" fmla="*/ 4 w 238"/>
                    <a:gd name="T9" fmla="*/ 0 h 215"/>
                    <a:gd name="T10" fmla="*/ 220 w 238"/>
                    <a:gd name="T11" fmla="*/ 169 h 215"/>
                    <a:gd name="T12" fmla="*/ 238 w 238"/>
                    <a:gd name="T13" fmla="*/ 215 h 215"/>
                    <a:gd name="T14" fmla="*/ 191 w 238"/>
                    <a:gd name="T15" fmla="*/ 202 h 215"/>
                    <a:gd name="T16" fmla="*/ 220 w 238"/>
                    <a:gd name="T17" fmla="*/ 169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15">
                      <a:moveTo>
                        <a:pt x="4" y="0"/>
                      </a:moveTo>
                      <a:lnTo>
                        <a:pt x="213" y="188"/>
                      </a:lnTo>
                      <a:lnTo>
                        <a:pt x="208" y="193"/>
                      </a:lnTo>
                      <a:lnTo>
                        <a:pt x="0" y="6"/>
                      </a:lnTo>
                      <a:lnTo>
                        <a:pt x="4" y="0"/>
                      </a:lnTo>
                      <a:close/>
                      <a:moveTo>
                        <a:pt x="220" y="169"/>
                      </a:moveTo>
                      <a:lnTo>
                        <a:pt x="238" y="215"/>
                      </a:lnTo>
                      <a:lnTo>
                        <a:pt x="191" y="202"/>
                      </a:lnTo>
                      <a:lnTo>
                        <a:pt x="220" y="169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3" name="Freeform 85">
                  <a:extLst>
                    <a:ext uri="{FF2B5EF4-FFF2-40B4-BE49-F238E27FC236}">
                      <a16:creationId xmlns:a16="http://schemas.microsoft.com/office/drawing/2014/main" id="{D2C2726B-143F-43F7-B7FE-86A3A81C9B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6" y="1409"/>
                  <a:ext cx="243" cy="409"/>
                </a:xfrm>
                <a:custGeom>
                  <a:avLst/>
                  <a:gdLst>
                    <a:gd name="T0" fmla="*/ 6 w 243"/>
                    <a:gd name="T1" fmla="*/ 0 h 409"/>
                    <a:gd name="T2" fmla="*/ 228 w 243"/>
                    <a:gd name="T3" fmla="*/ 376 h 409"/>
                    <a:gd name="T4" fmla="*/ 222 w 243"/>
                    <a:gd name="T5" fmla="*/ 380 h 409"/>
                    <a:gd name="T6" fmla="*/ 0 w 243"/>
                    <a:gd name="T7" fmla="*/ 3 h 409"/>
                    <a:gd name="T8" fmla="*/ 6 w 243"/>
                    <a:gd name="T9" fmla="*/ 0 h 409"/>
                    <a:gd name="T10" fmla="*/ 240 w 243"/>
                    <a:gd name="T11" fmla="*/ 361 h 409"/>
                    <a:gd name="T12" fmla="*/ 243 w 243"/>
                    <a:gd name="T13" fmla="*/ 409 h 409"/>
                    <a:gd name="T14" fmla="*/ 202 w 243"/>
                    <a:gd name="T15" fmla="*/ 383 h 409"/>
                    <a:gd name="T16" fmla="*/ 240 w 243"/>
                    <a:gd name="T17" fmla="*/ 361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" h="409">
                      <a:moveTo>
                        <a:pt x="6" y="0"/>
                      </a:moveTo>
                      <a:lnTo>
                        <a:pt x="228" y="376"/>
                      </a:lnTo>
                      <a:lnTo>
                        <a:pt x="222" y="380"/>
                      </a:lnTo>
                      <a:lnTo>
                        <a:pt x="0" y="3"/>
                      </a:lnTo>
                      <a:lnTo>
                        <a:pt x="6" y="0"/>
                      </a:lnTo>
                      <a:close/>
                      <a:moveTo>
                        <a:pt x="240" y="361"/>
                      </a:moveTo>
                      <a:lnTo>
                        <a:pt x="243" y="409"/>
                      </a:lnTo>
                      <a:lnTo>
                        <a:pt x="202" y="383"/>
                      </a:lnTo>
                      <a:lnTo>
                        <a:pt x="240" y="361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4" name="Freeform 86">
                  <a:extLst>
                    <a:ext uri="{FF2B5EF4-FFF2-40B4-BE49-F238E27FC236}">
                      <a16:creationId xmlns:a16="http://schemas.microsoft.com/office/drawing/2014/main" id="{083BF509-4787-444A-879C-CFDB207023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6" y="1422"/>
                  <a:ext cx="255" cy="616"/>
                </a:xfrm>
                <a:custGeom>
                  <a:avLst/>
                  <a:gdLst>
                    <a:gd name="T0" fmla="*/ 7 w 255"/>
                    <a:gd name="T1" fmla="*/ 0 h 616"/>
                    <a:gd name="T2" fmla="*/ 241 w 255"/>
                    <a:gd name="T3" fmla="*/ 581 h 616"/>
                    <a:gd name="T4" fmla="*/ 234 w 255"/>
                    <a:gd name="T5" fmla="*/ 584 h 616"/>
                    <a:gd name="T6" fmla="*/ 0 w 255"/>
                    <a:gd name="T7" fmla="*/ 3 h 616"/>
                    <a:gd name="T8" fmla="*/ 7 w 255"/>
                    <a:gd name="T9" fmla="*/ 0 h 616"/>
                    <a:gd name="T10" fmla="*/ 255 w 255"/>
                    <a:gd name="T11" fmla="*/ 567 h 616"/>
                    <a:gd name="T12" fmla="*/ 251 w 255"/>
                    <a:gd name="T13" fmla="*/ 616 h 616"/>
                    <a:gd name="T14" fmla="*/ 215 w 255"/>
                    <a:gd name="T15" fmla="*/ 584 h 616"/>
                    <a:gd name="T16" fmla="*/ 255 w 255"/>
                    <a:gd name="T17" fmla="*/ 567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" h="616">
                      <a:moveTo>
                        <a:pt x="7" y="0"/>
                      </a:moveTo>
                      <a:lnTo>
                        <a:pt x="241" y="581"/>
                      </a:lnTo>
                      <a:lnTo>
                        <a:pt x="234" y="584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  <a:moveTo>
                        <a:pt x="255" y="567"/>
                      </a:moveTo>
                      <a:lnTo>
                        <a:pt x="251" y="616"/>
                      </a:lnTo>
                      <a:lnTo>
                        <a:pt x="215" y="584"/>
                      </a:lnTo>
                      <a:lnTo>
                        <a:pt x="255" y="56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5" name="Freeform 87">
                  <a:extLst>
                    <a:ext uri="{FF2B5EF4-FFF2-40B4-BE49-F238E27FC236}">
                      <a16:creationId xmlns:a16="http://schemas.microsoft.com/office/drawing/2014/main" id="{FC17CB0F-00FD-4E71-AFA9-8FEA44CE69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7" y="1604"/>
                  <a:ext cx="236" cy="43"/>
                </a:xfrm>
                <a:custGeom>
                  <a:avLst/>
                  <a:gdLst>
                    <a:gd name="T0" fmla="*/ 0 w 236"/>
                    <a:gd name="T1" fmla="*/ 20 h 43"/>
                    <a:gd name="T2" fmla="*/ 200 w 236"/>
                    <a:gd name="T3" fmla="*/ 18 h 43"/>
                    <a:gd name="T4" fmla="*/ 200 w 236"/>
                    <a:gd name="T5" fmla="*/ 25 h 43"/>
                    <a:gd name="T6" fmla="*/ 1 w 236"/>
                    <a:gd name="T7" fmla="*/ 27 h 43"/>
                    <a:gd name="T8" fmla="*/ 0 w 236"/>
                    <a:gd name="T9" fmla="*/ 20 h 43"/>
                    <a:gd name="T10" fmla="*/ 192 w 236"/>
                    <a:gd name="T11" fmla="*/ 0 h 43"/>
                    <a:gd name="T12" fmla="*/ 236 w 236"/>
                    <a:gd name="T13" fmla="*/ 21 h 43"/>
                    <a:gd name="T14" fmla="*/ 193 w 236"/>
                    <a:gd name="T15" fmla="*/ 43 h 43"/>
                    <a:gd name="T16" fmla="*/ 192 w 236"/>
                    <a:gd name="T17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6" h="43">
                      <a:moveTo>
                        <a:pt x="0" y="20"/>
                      </a:moveTo>
                      <a:lnTo>
                        <a:pt x="200" y="18"/>
                      </a:lnTo>
                      <a:lnTo>
                        <a:pt x="200" y="25"/>
                      </a:lnTo>
                      <a:lnTo>
                        <a:pt x="1" y="27"/>
                      </a:lnTo>
                      <a:lnTo>
                        <a:pt x="0" y="20"/>
                      </a:lnTo>
                      <a:close/>
                      <a:moveTo>
                        <a:pt x="192" y="0"/>
                      </a:moveTo>
                      <a:lnTo>
                        <a:pt x="236" y="21"/>
                      </a:lnTo>
                      <a:lnTo>
                        <a:pt x="193" y="43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6" name="Freeform 88">
                  <a:extLst>
                    <a:ext uri="{FF2B5EF4-FFF2-40B4-BE49-F238E27FC236}">
                      <a16:creationId xmlns:a16="http://schemas.microsoft.com/office/drawing/2014/main" id="{8641DF94-BD17-4509-BF28-C5DAE8F752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4" y="1414"/>
                  <a:ext cx="238" cy="206"/>
                </a:xfrm>
                <a:custGeom>
                  <a:avLst/>
                  <a:gdLst>
                    <a:gd name="T0" fmla="*/ 0 w 238"/>
                    <a:gd name="T1" fmla="*/ 201 h 206"/>
                    <a:gd name="T2" fmla="*/ 209 w 238"/>
                    <a:gd name="T3" fmla="*/ 21 h 206"/>
                    <a:gd name="T4" fmla="*/ 213 w 238"/>
                    <a:gd name="T5" fmla="*/ 27 h 206"/>
                    <a:gd name="T6" fmla="*/ 5 w 238"/>
                    <a:gd name="T7" fmla="*/ 206 h 206"/>
                    <a:gd name="T8" fmla="*/ 0 w 238"/>
                    <a:gd name="T9" fmla="*/ 201 h 206"/>
                    <a:gd name="T10" fmla="*/ 191 w 238"/>
                    <a:gd name="T11" fmla="*/ 12 h 206"/>
                    <a:gd name="T12" fmla="*/ 238 w 238"/>
                    <a:gd name="T13" fmla="*/ 0 h 206"/>
                    <a:gd name="T14" fmla="*/ 220 w 238"/>
                    <a:gd name="T15" fmla="*/ 45 h 206"/>
                    <a:gd name="T16" fmla="*/ 191 w 238"/>
                    <a:gd name="T17" fmla="*/ 12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06">
                      <a:moveTo>
                        <a:pt x="0" y="201"/>
                      </a:moveTo>
                      <a:lnTo>
                        <a:pt x="209" y="21"/>
                      </a:lnTo>
                      <a:lnTo>
                        <a:pt x="213" y="27"/>
                      </a:lnTo>
                      <a:lnTo>
                        <a:pt x="5" y="206"/>
                      </a:lnTo>
                      <a:lnTo>
                        <a:pt x="0" y="201"/>
                      </a:lnTo>
                      <a:close/>
                      <a:moveTo>
                        <a:pt x="191" y="12"/>
                      </a:moveTo>
                      <a:lnTo>
                        <a:pt x="238" y="0"/>
                      </a:lnTo>
                      <a:lnTo>
                        <a:pt x="220" y="45"/>
                      </a:lnTo>
                      <a:lnTo>
                        <a:pt x="191" y="1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7" name="Freeform 89">
                  <a:extLst>
                    <a:ext uri="{FF2B5EF4-FFF2-40B4-BE49-F238E27FC236}">
                      <a16:creationId xmlns:a16="http://schemas.microsoft.com/office/drawing/2014/main" id="{69684B24-0EC8-4887-9A30-2B7F0021FC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5" y="1631"/>
                  <a:ext cx="235" cy="208"/>
                </a:xfrm>
                <a:custGeom>
                  <a:avLst/>
                  <a:gdLst>
                    <a:gd name="T0" fmla="*/ 5 w 235"/>
                    <a:gd name="T1" fmla="*/ 0 h 208"/>
                    <a:gd name="T2" fmla="*/ 210 w 235"/>
                    <a:gd name="T3" fmla="*/ 181 h 208"/>
                    <a:gd name="T4" fmla="*/ 205 w 235"/>
                    <a:gd name="T5" fmla="*/ 186 h 208"/>
                    <a:gd name="T6" fmla="*/ 0 w 235"/>
                    <a:gd name="T7" fmla="*/ 6 h 208"/>
                    <a:gd name="T8" fmla="*/ 5 w 235"/>
                    <a:gd name="T9" fmla="*/ 0 h 208"/>
                    <a:gd name="T10" fmla="*/ 216 w 235"/>
                    <a:gd name="T11" fmla="*/ 162 h 208"/>
                    <a:gd name="T12" fmla="*/ 235 w 235"/>
                    <a:gd name="T13" fmla="*/ 208 h 208"/>
                    <a:gd name="T14" fmla="*/ 187 w 235"/>
                    <a:gd name="T15" fmla="*/ 195 h 208"/>
                    <a:gd name="T16" fmla="*/ 216 w 235"/>
                    <a:gd name="T17" fmla="*/ 162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5" h="208">
                      <a:moveTo>
                        <a:pt x="5" y="0"/>
                      </a:moveTo>
                      <a:lnTo>
                        <a:pt x="210" y="181"/>
                      </a:lnTo>
                      <a:lnTo>
                        <a:pt x="205" y="186"/>
                      </a:lnTo>
                      <a:lnTo>
                        <a:pt x="0" y="6"/>
                      </a:lnTo>
                      <a:lnTo>
                        <a:pt x="5" y="0"/>
                      </a:lnTo>
                      <a:close/>
                      <a:moveTo>
                        <a:pt x="216" y="162"/>
                      </a:moveTo>
                      <a:lnTo>
                        <a:pt x="235" y="208"/>
                      </a:lnTo>
                      <a:lnTo>
                        <a:pt x="187" y="195"/>
                      </a:lnTo>
                      <a:lnTo>
                        <a:pt x="216" y="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8" name="Freeform 90">
                  <a:extLst>
                    <a:ext uri="{FF2B5EF4-FFF2-40B4-BE49-F238E27FC236}">
                      <a16:creationId xmlns:a16="http://schemas.microsoft.com/office/drawing/2014/main" id="{02099563-CA34-4453-AE4B-AE40DDAD25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7" y="1642"/>
                  <a:ext cx="238" cy="409"/>
                </a:xfrm>
                <a:custGeom>
                  <a:avLst/>
                  <a:gdLst>
                    <a:gd name="T0" fmla="*/ 6 w 238"/>
                    <a:gd name="T1" fmla="*/ 0 h 409"/>
                    <a:gd name="T2" fmla="*/ 223 w 238"/>
                    <a:gd name="T3" fmla="*/ 375 h 409"/>
                    <a:gd name="T4" fmla="*/ 217 w 238"/>
                    <a:gd name="T5" fmla="*/ 379 h 409"/>
                    <a:gd name="T6" fmla="*/ 0 w 238"/>
                    <a:gd name="T7" fmla="*/ 4 h 409"/>
                    <a:gd name="T8" fmla="*/ 6 w 238"/>
                    <a:gd name="T9" fmla="*/ 0 h 409"/>
                    <a:gd name="T10" fmla="*/ 235 w 238"/>
                    <a:gd name="T11" fmla="*/ 360 h 409"/>
                    <a:gd name="T12" fmla="*/ 238 w 238"/>
                    <a:gd name="T13" fmla="*/ 409 h 409"/>
                    <a:gd name="T14" fmla="*/ 198 w 238"/>
                    <a:gd name="T15" fmla="*/ 382 h 409"/>
                    <a:gd name="T16" fmla="*/ 235 w 238"/>
                    <a:gd name="T17" fmla="*/ 360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409">
                      <a:moveTo>
                        <a:pt x="6" y="0"/>
                      </a:moveTo>
                      <a:lnTo>
                        <a:pt x="223" y="375"/>
                      </a:lnTo>
                      <a:lnTo>
                        <a:pt x="217" y="379"/>
                      </a:lnTo>
                      <a:lnTo>
                        <a:pt x="0" y="4"/>
                      </a:lnTo>
                      <a:lnTo>
                        <a:pt x="6" y="0"/>
                      </a:lnTo>
                      <a:close/>
                      <a:moveTo>
                        <a:pt x="235" y="360"/>
                      </a:moveTo>
                      <a:lnTo>
                        <a:pt x="238" y="409"/>
                      </a:lnTo>
                      <a:lnTo>
                        <a:pt x="198" y="382"/>
                      </a:lnTo>
                      <a:lnTo>
                        <a:pt x="235" y="36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29" name="Freeform 91">
                  <a:extLst>
                    <a:ext uri="{FF2B5EF4-FFF2-40B4-BE49-F238E27FC236}">
                      <a16:creationId xmlns:a16="http://schemas.microsoft.com/office/drawing/2014/main" id="{897EF47F-99A7-425D-A2F2-4F9F3F2BDC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20" y="1830"/>
                  <a:ext cx="230" cy="44"/>
                </a:xfrm>
                <a:custGeom>
                  <a:avLst/>
                  <a:gdLst>
                    <a:gd name="T0" fmla="*/ 0 w 230"/>
                    <a:gd name="T1" fmla="*/ 22 h 44"/>
                    <a:gd name="T2" fmla="*/ 194 w 230"/>
                    <a:gd name="T3" fmla="*/ 18 h 44"/>
                    <a:gd name="T4" fmla="*/ 194 w 230"/>
                    <a:gd name="T5" fmla="*/ 25 h 44"/>
                    <a:gd name="T6" fmla="*/ 0 w 230"/>
                    <a:gd name="T7" fmla="*/ 29 h 44"/>
                    <a:gd name="T8" fmla="*/ 0 w 230"/>
                    <a:gd name="T9" fmla="*/ 22 h 44"/>
                    <a:gd name="T10" fmla="*/ 186 w 230"/>
                    <a:gd name="T11" fmla="*/ 0 h 44"/>
                    <a:gd name="T12" fmla="*/ 230 w 230"/>
                    <a:gd name="T13" fmla="*/ 21 h 44"/>
                    <a:gd name="T14" fmla="*/ 187 w 230"/>
                    <a:gd name="T15" fmla="*/ 44 h 44"/>
                    <a:gd name="T16" fmla="*/ 186 w 230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44">
                      <a:moveTo>
                        <a:pt x="0" y="22"/>
                      </a:moveTo>
                      <a:lnTo>
                        <a:pt x="194" y="18"/>
                      </a:lnTo>
                      <a:lnTo>
                        <a:pt x="194" y="25"/>
                      </a:lnTo>
                      <a:lnTo>
                        <a:pt x="0" y="29"/>
                      </a:lnTo>
                      <a:lnTo>
                        <a:pt x="0" y="22"/>
                      </a:lnTo>
                      <a:close/>
                      <a:moveTo>
                        <a:pt x="186" y="0"/>
                      </a:moveTo>
                      <a:lnTo>
                        <a:pt x="230" y="21"/>
                      </a:lnTo>
                      <a:lnTo>
                        <a:pt x="187" y="44"/>
                      </a:lnTo>
                      <a:lnTo>
                        <a:pt x="186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0" name="Freeform 92">
                  <a:extLst>
                    <a:ext uri="{FF2B5EF4-FFF2-40B4-BE49-F238E27FC236}">
                      <a16:creationId xmlns:a16="http://schemas.microsoft.com/office/drawing/2014/main" id="{5487AECD-58B2-4243-AB75-F2C1FECAD95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4" y="1435"/>
                  <a:ext cx="239" cy="410"/>
                </a:xfrm>
                <a:custGeom>
                  <a:avLst/>
                  <a:gdLst>
                    <a:gd name="T0" fmla="*/ 0 w 239"/>
                    <a:gd name="T1" fmla="*/ 406 h 410"/>
                    <a:gd name="T2" fmla="*/ 218 w 239"/>
                    <a:gd name="T3" fmla="*/ 29 h 410"/>
                    <a:gd name="T4" fmla="*/ 224 w 239"/>
                    <a:gd name="T5" fmla="*/ 33 h 410"/>
                    <a:gd name="T6" fmla="*/ 7 w 239"/>
                    <a:gd name="T7" fmla="*/ 410 h 410"/>
                    <a:gd name="T8" fmla="*/ 0 w 239"/>
                    <a:gd name="T9" fmla="*/ 406 h 410"/>
                    <a:gd name="T10" fmla="*/ 198 w 239"/>
                    <a:gd name="T11" fmla="*/ 27 h 410"/>
                    <a:gd name="T12" fmla="*/ 239 w 239"/>
                    <a:gd name="T13" fmla="*/ 0 h 410"/>
                    <a:gd name="T14" fmla="*/ 236 w 239"/>
                    <a:gd name="T15" fmla="*/ 48 h 410"/>
                    <a:gd name="T16" fmla="*/ 198 w 239"/>
                    <a:gd name="T17" fmla="*/ 27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9" h="410">
                      <a:moveTo>
                        <a:pt x="0" y="406"/>
                      </a:moveTo>
                      <a:lnTo>
                        <a:pt x="218" y="29"/>
                      </a:lnTo>
                      <a:lnTo>
                        <a:pt x="224" y="33"/>
                      </a:lnTo>
                      <a:lnTo>
                        <a:pt x="7" y="410"/>
                      </a:lnTo>
                      <a:lnTo>
                        <a:pt x="0" y="406"/>
                      </a:lnTo>
                      <a:close/>
                      <a:moveTo>
                        <a:pt x="198" y="27"/>
                      </a:moveTo>
                      <a:lnTo>
                        <a:pt x="239" y="0"/>
                      </a:lnTo>
                      <a:lnTo>
                        <a:pt x="236" y="48"/>
                      </a:lnTo>
                      <a:lnTo>
                        <a:pt x="198" y="2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1" name="Freeform 93">
                  <a:extLst>
                    <a:ext uri="{FF2B5EF4-FFF2-40B4-BE49-F238E27FC236}">
                      <a16:creationId xmlns:a16="http://schemas.microsoft.com/office/drawing/2014/main" id="{00397EF8-931D-4F1B-A243-C2A52677EE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6" y="1636"/>
                  <a:ext cx="232" cy="220"/>
                </a:xfrm>
                <a:custGeom>
                  <a:avLst/>
                  <a:gdLst>
                    <a:gd name="T0" fmla="*/ 0 w 232"/>
                    <a:gd name="T1" fmla="*/ 215 h 220"/>
                    <a:gd name="T2" fmla="*/ 204 w 232"/>
                    <a:gd name="T3" fmla="*/ 23 h 220"/>
                    <a:gd name="T4" fmla="*/ 209 w 232"/>
                    <a:gd name="T5" fmla="*/ 28 h 220"/>
                    <a:gd name="T6" fmla="*/ 5 w 232"/>
                    <a:gd name="T7" fmla="*/ 220 h 220"/>
                    <a:gd name="T8" fmla="*/ 0 w 232"/>
                    <a:gd name="T9" fmla="*/ 215 h 220"/>
                    <a:gd name="T10" fmla="*/ 186 w 232"/>
                    <a:gd name="T11" fmla="*/ 14 h 220"/>
                    <a:gd name="T12" fmla="*/ 232 w 232"/>
                    <a:gd name="T13" fmla="*/ 0 h 220"/>
                    <a:gd name="T14" fmla="*/ 216 w 232"/>
                    <a:gd name="T15" fmla="*/ 46 h 220"/>
                    <a:gd name="T16" fmla="*/ 186 w 232"/>
                    <a:gd name="T17" fmla="*/ 14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2" h="220">
                      <a:moveTo>
                        <a:pt x="0" y="215"/>
                      </a:moveTo>
                      <a:lnTo>
                        <a:pt x="204" y="23"/>
                      </a:lnTo>
                      <a:lnTo>
                        <a:pt x="209" y="28"/>
                      </a:lnTo>
                      <a:lnTo>
                        <a:pt x="5" y="220"/>
                      </a:lnTo>
                      <a:lnTo>
                        <a:pt x="0" y="215"/>
                      </a:lnTo>
                      <a:close/>
                      <a:moveTo>
                        <a:pt x="186" y="14"/>
                      </a:moveTo>
                      <a:lnTo>
                        <a:pt x="232" y="0"/>
                      </a:lnTo>
                      <a:lnTo>
                        <a:pt x="216" y="46"/>
                      </a:lnTo>
                      <a:lnTo>
                        <a:pt x="186" y="1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2" name="Freeform 94">
                  <a:extLst>
                    <a:ext uri="{FF2B5EF4-FFF2-40B4-BE49-F238E27FC236}">
                      <a16:creationId xmlns:a16="http://schemas.microsoft.com/office/drawing/2014/main" id="{7746A525-6003-4465-932A-4FA342E7A4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7" y="1859"/>
                  <a:ext cx="238" cy="208"/>
                </a:xfrm>
                <a:custGeom>
                  <a:avLst/>
                  <a:gdLst>
                    <a:gd name="T0" fmla="*/ 5 w 238"/>
                    <a:gd name="T1" fmla="*/ 0 h 208"/>
                    <a:gd name="T2" fmla="*/ 213 w 238"/>
                    <a:gd name="T3" fmla="*/ 181 h 208"/>
                    <a:gd name="T4" fmla="*/ 209 w 238"/>
                    <a:gd name="T5" fmla="*/ 187 h 208"/>
                    <a:gd name="T6" fmla="*/ 0 w 238"/>
                    <a:gd name="T7" fmla="*/ 5 h 208"/>
                    <a:gd name="T8" fmla="*/ 5 w 238"/>
                    <a:gd name="T9" fmla="*/ 0 h 208"/>
                    <a:gd name="T10" fmla="*/ 220 w 238"/>
                    <a:gd name="T11" fmla="*/ 163 h 208"/>
                    <a:gd name="T12" fmla="*/ 238 w 238"/>
                    <a:gd name="T13" fmla="*/ 208 h 208"/>
                    <a:gd name="T14" fmla="*/ 191 w 238"/>
                    <a:gd name="T15" fmla="*/ 195 h 208"/>
                    <a:gd name="T16" fmla="*/ 220 w 238"/>
                    <a:gd name="T17" fmla="*/ 163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08">
                      <a:moveTo>
                        <a:pt x="5" y="0"/>
                      </a:moveTo>
                      <a:lnTo>
                        <a:pt x="213" y="181"/>
                      </a:lnTo>
                      <a:lnTo>
                        <a:pt x="209" y="187"/>
                      </a:lnTo>
                      <a:lnTo>
                        <a:pt x="0" y="5"/>
                      </a:lnTo>
                      <a:lnTo>
                        <a:pt x="5" y="0"/>
                      </a:lnTo>
                      <a:close/>
                      <a:moveTo>
                        <a:pt x="220" y="163"/>
                      </a:moveTo>
                      <a:lnTo>
                        <a:pt x="238" y="208"/>
                      </a:lnTo>
                      <a:lnTo>
                        <a:pt x="191" y="195"/>
                      </a:lnTo>
                      <a:lnTo>
                        <a:pt x="220" y="16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3" name="Freeform 95">
                  <a:extLst>
                    <a:ext uri="{FF2B5EF4-FFF2-40B4-BE49-F238E27FC236}">
                      <a16:creationId xmlns:a16="http://schemas.microsoft.com/office/drawing/2014/main" id="{31166CA6-3E2C-4246-9C0A-4A53465731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3" y="1458"/>
                  <a:ext cx="255" cy="598"/>
                </a:xfrm>
                <a:custGeom>
                  <a:avLst/>
                  <a:gdLst>
                    <a:gd name="T0" fmla="*/ 0 w 255"/>
                    <a:gd name="T1" fmla="*/ 596 h 598"/>
                    <a:gd name="T2" fmla="*/ 234 w 255"/>
                    <a:gd name="T3" fmla="*/ 32 h 598"/>
                    <a:gd name="T4" fmla="*/ 241 w 255"/>
                    <a:gd name="T5" fmla="*/ 35 h 598"/>
                    <a:gd name="T6" fmla="*/ 7 w 255"/>
                    <a:gd name="T7" fmla="*/ 598 h 598"/>
                    <a:gd name="T8" fmla="*/ 0 w 255"/>
                    <a:gd name="T9" fmla="*/ 596 h 598"/>
                    <a:gd name="T10" fmla="*/ 215 w 255"/>
                    <a:gd name="T11" fmla="*/ 31 h 598"/>
                    <a:gd name="T12" fmla="*/ 251 w 255"/>
                    <a:gd name="T13" fmla="*/ 0 h 598"/>
                    <a:gd name="T14" fmla="*/ 255 w 255"/>
                    <a:gd name="T15" fmla="*/ 48 h 598"/>
                    <a:gd name="T16" fmla="*/ 215 w 255"/>
                    <a:gd name="T17" fmla="*/ 31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" h="598">
                      <a:moveTo>
                        <a:pt x="0" y="596"/>
                      </a:moveTo>
                      <a:lnTo>
                        <a:pt x="234" y="32"/>
                      </a:lnTo>
                      <a:lnTo>
                        <a:pt x="241" y="35"/>
                      </a:lnTo>
                      <a:lnTo>
                        <a:pt x="7" y="598"/>
                      </a:lnTo>
                      <a:lnTo>
                        <a:pt x="0" y="596"/>
                      </a:lnTo>
                      <a:close/>
                      <a:moveTo>
                        <a:pt x="215" y="31"/>
                      </a:moveTo>
                      <a:lnTo>
                        <a:pt x="251" y="0"/>
                      </a:lnTo>
                      <a:lnTo>
                        <a:pt x="255" y="48"/>
                      </a:lnTo>
                      <a:lnTo>
                        <a:pt x="215" y="31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4" name="Freeform 96">
                  <a:extLst>
                    <a:ext uri="{FF2B5EF4-FFF2-40B4-BE49-F238E27FC236}">
                      <a16:creationId xmlns:a16="http://schemas.microsoft.com/office/drawing/2014/main" id="{5B48A673-0295-44BB-94BB-2C17D38EA1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8" y="1659"/>
                  <a:ext cx="234" cy="402"/>
                </a:xfrm>
                <a:custGeom>
                  <a:avLst/>
                  <a:gdLst>
                    <a:gd name="T0" fmla="*/ 0 w 234"/>
                    <a:gd name="T1" fmla="*/ 398 h 402"/>
                    <a:gd name="T2" fmla="*/ 212 w 234"/>
                    <a:gd name="T3" fmla="*/ 30 h 402"/>
                    <a:gd name="T4" fmla="*/ 219 w 234"/>
                    <a:gd name="T5" fmla="*/ 33 h 402"/>
                    <a:gd name="T6" fmla="*/ 6 w 234"/>
                    <a:gd name="T7" fmla="*/ 402 h 402"/>
                    <a:gd name="T8" fmla="*/ 0 w 234"/>
                    <a:gd name="T9" fmla="*/ 398 h 402"/>
                    <a:gd name="T10" fmla="*/ 193 w 234"/>
                    <a:gd name="T11" fmla="*/ 27 h 402"/>
                    <a:gd name="T12" fmla="*/ 234 w 234"/>
                    <a:gd name="T13" fmla="*/ 0 h 402"/>
                    <a:gd name="T14" fmla="*/ 231 w 234"/>
                    <a:gd name="T15" fmla="*/ 49 h 402"/>
                    <a:gd name="T16" fmla="*/ 193 w 234"/>
                    <a:gd name="T17" fmla="*/ 27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4" h="402">
                      <a:moveTo>
                        <a:pt x="0" y="398"/>
                      </a:moveTo>
                      <a:lnTo>
                        <a:pt x="212" y="30"/>
                      </a:lnTo>
                      <a:lnTo>
                        <a:pt x="219" y="33"/>
                      </a:lnTo>
                      <a:lnTo>
                        <a:pt x="6" y="402"/>
                      </a:lnTo>
                      <a:lnTo>
                        <a:pt x="0" y="398"/>
                      </a:lnTo>
                      <a:close/>
                      <a:moveTo>
                        <a:pt x="193" y="27"/>
                      </a:moveTo>
                      <a:lnTo>
                        <a:pt x="234" y="0"/>
                      </a:lnTo>
                      <a:lnTo>
                        <a:pt x="231" y="49"/>
                      </a:lnTo>
                      <a:lnTo>
                        <a:pt x="193" y="2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5" name="Freeform 97">
                  <a:extLst>
                    <a:ext uri="{FF2B5EF4-FFF2-40B4-BE49-F238E27FC236}">
                      <a16:creationId xmlns:a16="http://schemas.microsoft.com/office/drawing/2014/main" id="{E8B6B8B3-3A5E-40D8-B2B3-63935803B9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5" y="1866"/>
                  <a:ext cx="237" cy="203"/>
                </a:xfrm>
                <a:custGeom>
                  <a:avLst/>
                  <a:gdLst>
                    <a:gd name="T0" fmla="*/ 0 w 237"/>
                    <a:gd name="T1" fmla="*/ 197 h 203"/>
                    <a:gd name="T2" fmla="*/ 207 w 237"/>
                    <a:gd name="T3" fmla="*/ 21 h 203"/>
                    <a:gd name="T4" fmla="*/ 212 w 237"/>
                    <a:gd name="T5" fmla="*/ 26 h 203"/>
                    <a:gd name="T6" fmla="*/ 5 w 237"/>
                    <a:gd name="T7" fmla="*/ 203 h 203"/>
                    <a:gd name="T8" fmla="*/ 0 w 237"/>
                    <a:gd name="T9" fmla="*/ 197 h 203"/>
                    <a:gd name="T10" fmla="*/ 189 w 237"/>
                    <a:gd name="T11" fmla="*/ 12 h 203"/>
                    <a:gd name="T12" fmla="*/ 237 w 237"/>
                    <a:gd name="T13" fmla="*/ 0 h 203"/>
                    <a:gd name="T14" fmla="*/ 218 w 237"/>
                    <a:gd name="T15" fmla="*/ 45 h 203"/>
                    <a:gd name="T16" fmla="*/ 189 w 237"/>
                    <a:gd name="T17" fmla="*/ 12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7" h="203">
                      <a:moveTo>
                        <a:pt x="0" y="197"/>
                      </a:moveTo>
                      <a:lnTo>
                        <a:pt x="207" y="21"/>
                      </a:lnTo>
                      <a:lnTo>
                        <a:pt x="212" y="26"/>
                      </a:lnTo>
                      <a:lnTo>
                        <a:pt x="5" y="203"/>
                      </a:lnTo>
                      <a:lnTo>
                        <a:pt x="0" y="197"/>
                      </a:lnTo>
                      <a:close/>
                      <a:moveTo>
                        <a:pt x="189" y="12"/>
                      </a:moveTo>
                      <a:lnTo>
                        <a:pt x="237" y="0"/>
                      </a:lnTo>
                      <a:lnTo>
                        <a:pt x="218" y="45"/>
                      </a:lnTo>
                      <a:lnTo>
                        <a:pt x="189" y="1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36" name="Freeform 98">
                  <a:extLst>
                    <a:ext uri="{FF2B5EF4-FFF2-40B4-BE49-F238E27FC236}">
                      <a16:creationId xmlns:a16="http://schemas.microsoft.com/office/drawing/2014/main" id="{3C1F067F-A55F-4BE6-9515-A833F92522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8" y="2052"/>
                  <a:ext cx="233" cy="44"/>
                </a:xfrm>
                <a:custGeom>
                  <a:avLst/>
                  <a:gdLst>
                    <a:gd name="T0" fmla="*/ 0 w 233"/>
                    <a:gd name="T1" fmla="*/ 18 h 44"/>
                    <a:gd name="T2" fmla="*/ 197 w 233"/>
                    <a:gd name="T3" fmla="*/ 18 h 44"/>
                    <a:gd name="T4" fmla="*/ 197 w 233"/>
                    <a:gd name="T5" fmla="*/ 26 h 44"/>
                    <a:gd name="T6" fmla="*/ 0 w 233"/>
                    <a:gd name="T7" fmla="*/ 25 h 44"/>
                    <a:gd name="T8" fmla="*/ 0 w 233"/>
                    <a:gd name="T9" fmla="*/ 18 h 44"/>
                    <a:gd name="T10" fmla="*/ 189 w 233"/>
                    <a:gd name="T11" fmla="*/ 0 h 44"/>
                    <a:gd name="T12" fmla="*/ 233 w 233"/>
                    <a:gd name="T13" fmla="*/ 22 h 44"/>
                    <a:gd name="T14" fmla="*/ 189 w 233"/>
                    <a:gd name="T15" fmla="*/ 44 h 44"/>
                    <a:gd name="T16" fmla="*/ 189 w 233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3" h="44">
                      <a:moveTo>
                        <a:pt x="0" y="18"/>
                      </a:moveTo>
                      <a:lnTo>
                        <a:pt x="197" y="18"/>
                      </a:lnTo>
                      <a:lnTo>
                        <a:pt x="197" y="26"/>
                      </a:lnTo>
                      <a:lnTo>
                        <a:pt x="0" y="25"/>
                      </a:lnTo>
                      <a:lnTo>
                        <a:pt x="0" y="18"/>
                      </a:lnTo>
                      <a:close/>
                      <a:moveTo>
                        <a:pt x="189" y="0"/>
                      </a:moveTo>
                      <a:lnTo>
                        <a:pt x="233" y="22"/>
                      </a:lnTo>
                      <a:lnTo>
                        <a:pt x="189" y="44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1588" cap="flat">
                  <a:solidFill>
                    <a:srgbClr val="7F7F7F"/>
                  </a:solidFill>
                  <a:prstDash val="solid"/>
                  <a:bevel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</p:grpSp>
        <p:sp>
          <p:nvSpPr>
            <p:cNvPr id="14" name="Rectangle 101">
              <a:extLst>
                <a:ext uri="{FF2B5EF4-FFF2-40B4-BE49-F238E27FC236}">
                  <a16:creationId xmlns:a16="http://schemas.microsoft.com/office/drawing/2014/main" id="{A1EECAE1-DFFC-4F1C-91B9-B5B9E5C47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" y="944"/>
              <a:ext cx="114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2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</a:rPr>
                <a:t>腦神經網絡</a:t>
              </a:r>
              <a:endParaRPr kumimoji="0" lang="zh-HK" altLang="zh-HK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Rectangle 102">
              <a:extLst>
                <a:ext uri="{FF2B5EF4-FFF2-40B4-BE49-F238E27FC236}">
                  <a16:creationId xmlns:a16="http://schemas.microsoft.com/office/drawing/2014/main" id="{ABA98CBA-33F4-4906-B9A6-0AD9CF0C8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3" y="1011"/>
              <a:ext cx="7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3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Oval 104">
              <a:extLst>
                <a:ext uri="{FF2B5EF4-FFF2-40B4-BE49-F238E27FC236}">
                  <a16:creationId xmlns:a16="http://schemas.microsoft.com/office/drawing/2014/main" id="{7B1809D9-7E03-42D9-AC56-A99BD3F9B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8" y="2405"/>
              <a:ext cx="126" cy="126"/>
            </a:xfrm>
            <a:prstGeom prst="ellipse">
              <a:avLst/>
            </a:prstGeom>
            <a:solidFill>
              <a:srgbClr val="00B05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D987A96D-EEA8-40A2-9097-A3CC84A14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6" y="2365"/>
              <a:ext cx="96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24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</a:rPr>
                <a:t>人工神經元</a:t>
              </a:r>
              <a:endParaRPr kumimoji="0" lang="zh-HK" altLang="zh-HK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9" name="Rectangle 108">
              <a:extLst>
                <a:ext uri="{FF2B5EF4-FFF2-40B4-BE49-F238E27FC236}">
                  <a16:creationId xmlns:a16="http://schemas.microsoft.com/office/drawing/2014/main" id="{B377BE8C-8D07-41D4-A16A-D5ED70B55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3" y="2354"/>
              <a:ext cx="6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Oval 109">
              <a:extLst>
                <a:ext uri="{FF2B5EF4-FFF2-40B4-BE49-F238E27FC236}">
                  <a16:creationId xmlns:a16="http://schemas.microsoft.com/office/drawing/2014/main" id="{8AD6700D-8E23-47A5-93DB-497CC6ACC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1" y="2405"/>
              <a:ext cx="126" cy="127"/>
            </a:xfrm>
            <a:prstGeom prst="ellipse">
              <a:avLst/>
            </a:prstGeom>
            <a:solidFill>
              <a:srgbClr val="FFC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Oval 112">
              <a:extLst>
                <a:ext uri="{FF2B5EF4-FFF2-40B4-BE49-F238E27FC236}">
                  <a16:creationId xmlns:a16="http://schemas.microsoft.com/office/drawing/2014/main" id="{CC182803-CE00-4ED7-AD73-C75E3FE94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" y="2405"/>
              <a:ext cx="126" cy="127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pic>
          <p:nvPicPr>
            <p:cNvPr id="1139" name="Picture 115">
              <a:extLst>
                <a:ext uri="{FF2B5EF4-FFF2-40B4-BE49-F238E27FC236}">
                  <a16:creationId xmlns:a16="http://schemas.microsoft.com/office/drawing/2014/main" id="{FDDEADFB-7681-4D82-B368-0536E80E5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5" y="2460"/>
              <a:ext cx="80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116">
              <a:extLst>
                <a:ext uri="{FF2B5EF4-FFF2-40B4-BE49-F238E27FC236}">
                  <a16:creationId xmlns:a16="http://schemas.microsoft.com/office/drawing/2014/main" id="{FE903420-A861-4C20-82BF-C7CEE5920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396"/>
              <a:ext cx="92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24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</a:rPr>
                <a:t>神經元</a:t>
              </a:r>
              <a:endParaRPr kumimoji="0" lang="zh-HK" altLang="zh-HK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3" name="Rectangle 117">
              <a:extLst>
                <a:ext uri="{FF2B5EF4-FFF2-40B4-BE49-F238E27FC236}">
                  <a16:creationId xmlns:a16="http://schemas.microsoft.com/office/drawing/2014/main" id="{1577E114-C293-4D21-A7C0-5D8A685F7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1" y="2385"/>
              <a:ext cx="6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22" name="Rectangle 101">
            <a:extLst>
              <a:ext uri="{FF2B5EF4-FFF2-40B4-BE49-F238E27FC236}">
                <a16:creationId xmlns:a16="http://schemas.microsoft.com/office/drawing/2014/main" id="{B24AEC61-3FDD-4F80-AAC5-3A085B2C9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8809" y="1477208"/>
            <a:ext cx="2279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</a:rPr>
              <a:t>人工</a:t>
            </a:r>
            <a:r>
              <a:rPr kumimoji="0" lang="zh-HK" altLang="zh-HK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</a:rPr>
              <a:t>神經網絡</a:t>
            </a:r>
            <a:endParaRPr kumimoji="0" lang="zh-HK" altLang="zh-HK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18918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深度</a:t>
            </a:r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學習</a:t>
            </a:r>
            <a:r>
              <a:rPr lang="en-US" altLang="zh-HK" sz="4400" b="1" i="0" dirty="0">
                <a:solidFill>
                  <a:srgbClr val="FF9933"/>
                </a:solidFill>
                <a:effectLst/>
                <a:latin typeface="Noto Sans Tamil UI"/>
              </a:rPr>
              <a:t> </a:t>
            </a:r>
            <a:r>
              <a:rPr lang="en-US" altLang="zh-HK" sz="4400" b="1" dirty="0">
                <a:solidFill>
                  <a:srgbClr val="FF9933"/>
                </a:solidFill>
                <a:latin typeface="Noto Sans Tamil UI"/>
              </a:rPr>
              <a:t>Deep</a:t>
            </a:r>
            <a:r>
              <a:rPr lang="en-US" altLang="zh-HK" sz="4400" b="1" i="0" dirty="0">
                <a:solidFill>
                  <a:srgbClr val="FF9933"/>
                </a:solidFill>
                <a:effectLst/>
                <a:latin typeface="Noto Sans Tamil UI"/>
              </a:rPr>
              <a:t> Learning</a:t>
            </a:r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 </a:t>
            </a:r>
            <a:endParaRPr lang="zh-HK" altLang="en-US" sz="4400" dirty="0"/>
          </a:p>
        </p:txBody>
      </p:sp>
      <p:pic>
        <p:nvPicPr>
          <p:cNvPr id="8" name="Picture 16">
            <a:extLst>
              <a:ext uri="{FF2B5EF4-FFF2-40B4-BE49-F238E27FC236}">
                <a16:creationId xmlns:a16="http://schemas.microsoft.com/office/drawing/2014/main" id="{825B3707-90DE-48BA-99BF-F37BA0DD7F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530" y="3712545"/>
            <a:ext cx="2149383" cy="175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E760664D-9A7F-488D-9F97-2828E4D4BF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0559" y="3967799"/>
            <a:ext cx="1460932" cy="116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50448388-2F5F-4CB5-9616-0433507A46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0" y="4677812"/>
            <a:ext cx="751506" cy="6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C5B8DD6E-7950-40C7-977B-12C9A8117D53}"/>
              </a:ext>
            </a:extLst>
          </p:cNvPr>
          <p:cNvSpPr>
            <a:spLocks/>
          </p:cNvSpPr>
          <p:nvPr/>
        </p:nvSpPr>
        <p:spPr bwMode="auto">
          <a:xfrm>
            <a:off x="677334" y="2639225"/>
            <a:ext cx="5941579" cy="1948751"/>
          </a:xfrm>
          <a:custGeom>
            <a:avLst/>
            <a:gdLst>
              <a:gd name="T0" fmla="*/ 0 w 28528"/>
              <a:gd name="T1" fmla="*/ 9576 h 9576"/>
              <a:gd name="T2" fmla="*/ 26134 w 28528"/>
              <a:gd name="T3" fmla="*/ 1197 h 9576"/>
              <a:gd name="T4" fmla="*/ 26000 w 28528"/>
              <a:gd name="T5" fmla="*/ 0 h 9576"/>
              <a:gd name="T6" fmla="*/ 28528 w 28528"/>
              <a:gd name="T7" fmla="*/ 1916 h 9576"/>
              <a:gd name="T8" fmla="*/ 26539 w 28528"/>
              <a:gd name="T9" fmla="*/ 4788 h 9576"/>
              <a:gd name="T10" fmla="*/ 26404 w 28528"/>
              <a:gd name="T11" fmla="*/ 3591 h 9576"/>
              <a:gd name="T12" fmla="*/ 0 w 28528"/>
              <a:gd name="T13" fmla="*/ 9576 h 9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28" h="9576">
                <a:moveTo>
                  <a:pt x="0" y="9576"/>
                </a:moveTo>
                <a:cubicBezTo>
                  <a:pt x="3170" y="5320"/>
                  <a:pt x="11882" y="2527"/>
                  <a:pt x="26134" y="1197"/>
                </a:cubicBezTo>
                <a:lnTo>
                  <a:pt x="26000" y="0"/>
                </a:lnTo>
                <a:lnTo>
                  <a:pt x="28528" y="1916"/>
                </a:lnTo>
                <a:lnTo>
                  <a:pt x="26539" y="4788"/>
                </a:lnTo>
                <a:lnTo>
                  <a:pt x="26404" y="3591"/>
                </a:lnTo>
                <a:cubicBezTo>
                  <a:pt x="13556" y="4123"/>
                  <a:pt x="4755" y="6118"/>
                  <a:pt x="0" y="95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TW" altLang="en-US"/>
          </a:p>
        </p:txBody>
      </p:sp>
      <p:pic>
        <p:nvPicPr>
          <p:cNvPr id="12" name="image11.png">
            <a:extLst>
              <a:ext uri="{FF2B5EF4-FFF2-40B4-BE49-F238E27FC236}">
                <a16:creationId xmlns:a16="http://schemas.microsoft.com/office/drawing/2014/main" id="{BEAE5D81-63BD-4FDF-A011-78E3BF2DB557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4865" y="1687615"/>
            <a:ext cx="5123859" cy="4421136"/>
          </a:xfrm>
          <a:prstGeom prst="rect">
            <a:avLst/>
          </a:prstGeom>
          <a:ln/>
        </p:spPr>
      </p:pic>
      <p:sp>
        <p:nvSpPr>
          <p:cNvPr id="13" name="Rectangle 101">
            <a:extLst>
              <a:ext uri="{FF2B5EF4-FFF2-40B4-BE49-F238E27FC236}">
                <a16:creationId xmlns:a16="http://schemas.microsoft.com/office/drawing/2014/main" id="{4331E684-CA32-437C-99F2-C58DB33B1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0" y="2727660"/>
            <a:ext cx="181292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3200" b="1" i="0" u="none" strike="noStrike" cap="none" normalizeH="0" baseline="0" dirty="0">
                <a:ln>
                  <a:noFill/>
                </a:ln>
                <a:solidFill>
                  <a:srgbClr val="D60093"/>
                </a:solidFill>
                <a:effectLst/>
                <a:latin typeface="+mj-ea"/>
                <a:ea typeface="+mj-ea"/>
              </a:rPr>
              <a:t>簡單</a:t>
            </a:r>
            <a:endParaRPr lang="en-US" altLang="zh-TW" sz="3200" b="1" dirty="0">
              <a:solidFill>
                <a:srgbClr val="D60093"/>
              </a:solidFill>
              <a:latin typeface="+mj-ea"/>
              <a:ea typeface="+mj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3200" b="1" i="0" u="none" strike="noStrike" cap="none" normalizeH="0" baseline="0" dirty="0">
                <a:ln>
                  <a:noFill/>
                </a:ln>
                <a:solidFill>
                  <a:srgbClr val="D60093"/>
                </a:solidFill>
                <a:effectLst/>
                <a:latin typeface="+mj-ea"/>
                <a:ea typeface="+mj-ea"/>
              </a:rPr>
              <a:t>神經網絡</a:t>
            </a:r>
            <a:endParaRPr kumimoji="0" lang="zh-HK" altLang="zh-HK" sz="4400" b="0" i="0" u="none" strike="noStrike" cap="none" normalizeH="0" baseline="0" dirty="0">
              <a:ln>
                <a:noFill/>
              </a:ln>
              <a:solidFill>
                <a:srgbClr val="D60093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" name="Rectangle 101">
            <a:extLst>
              <a:ext uri="{FF2B5EF4-FFF2-40B4-BE49-F238E27FC236}">
                <a16:creationId xmlns:a16="http://schemas.microsoft.com/office/drawing/2014/main" id="{A65B7C1D-C38B-49BF-9B67-486B8073C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964" y="1564504"/>
            <a:ext cx="181292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深度學習</a:t>
            </a:r>
            <a:endParaRPr kumimoji="0" lang="en-US" altLang="zh-TW" sz="32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j-ea"/>
              <a:ea typeface="+mj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神經網絡</a:t>
            </a:r>
            <a:endParaRPr kumimoji="0" lang="zh-HK" altLang="zh-HK" sz="4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93489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en-US" b="1" i="0" dirty="0">
                <a:solidFill>
                  <a:srgbClr val="FF9933"/>
                </a:solidFill>
                <a:effectLst/>
                <a:latin typeface="Noto Sans Tamil UI"/>
              </a:rPr>
              <a:t>機器學習 </a:t>
            </a:r>
            <a:r>
              <a:rPr lang="en-US" altLang="zh-TW" b="1" i="0" dirty="0">
                <a:solidFill>
                  <a:srgbClr val="FF9933"/>
                </a:solidFill>
                <a:effectLst/>
                <a:latin typeface="Noto Sans Tamil UI"/>
              </a:rPr>
              <a:t>VS </a:t>
            </a:r>
            <a:r>
              <a:rPr lang="zh-TW" altLang="en-US" b="1" i="0" dirty="0">
                <a:solidFill>
                  <a:srgbClr val="FF9933"/>
                </a:solidFill>
                <a:effectLst/>
                <a:latin typeface="Noto Sans Tamil UI"/>
              </a:rPr>
              <a:t>深度學習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50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090BA4-9A9E-4740-8E97-B9E51019F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機器學習 </a:t>
            </a:r>
            <a:r>
              <a:rPr lang="zh-TW" altLang="en-US" sz="4400" b="1" dirty="0">
                <a:solidFill>
                  <a:srgbClr val="FF9933"/>
                </a:solidFill>
                <a:latin typeface="Noto Sans Tamil UI"/>
              </a:rPr>
              <a:t>和 </a:t>
            </a:r>
            <a:r>
              <a:rPr lang="zh-TW" altLang="en-US" sz="4400" b="1" i="0" dirty="0">
                <a:solidFill>
                  <a:srgbClr val="FF9933"/>
                </a:solidFill>
                <a:effectLst/>
                <a:latin typeface="Noto Sans Tamil UI"/>
              </a:rPr>
              <a:t>深度學習 分別</a:t>
            </a:r>
            <a:endParaRPr lang="zh-HK" altLang="en-US" sz="4400" dirty="0"/>
          </a:p>
        </p:txBody>
      </p:sp>
      <p:pic>
        <p:nvPicPr>
          <p:cNvPr id="3074" name="Picture 2" descr="機器學習與深度學習開發流程的差異">
            <a:extLst>
              <a:ext uri="{FF2B5EF4-FFF2-40B4-BE49-F238E27FC236}">
                <a16:creationId xmlns:a16="http://schemas.microsoft.com/office/drawing/2014/main" id="{F28E5995-7EB4-434C-BB22-03ABDE46B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8526" y="1466722"/>
            <a:ext cx="7875476" cy="44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5C56FA3-B7EF-429B-AE3E-BB23F23D4347}"/>
              </a:ext>
            </a:extLst>
          </p:cNvPr>
          <p:cNvSpPr txBox="1"/>
          <p:nvPr/>
        </p:nvSpPr>
        <p:spPr>
          <a:xfrm>
            <a:off x="469782" y="6178523"/>
            <a:ext cx="11484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/>
              <a:t>https://medium.com/marketingdatascience/</a:t>
            </a:r>
            <a:r>
              <a:rPr lang="zh-TW" altLang="en-US" dirty="0"/>
              <a:t>人工智慧</a:t>
            </a:r>
            <a:r>
              <a:rPr lang="en-US" altLang="zh-TW" dirty="0"/>
              <a:t>-</a:t>
            </a:r>
            <a:r>
              <a:rPr lang="zh-TW" altLang="en-US" dirty="0"/>
              <a:t>機器學習和深度學習哪裡不一樣</a:t>
            </a:r>
            <a:r>
              <a:rPr lang="en-US" altLang="zh-TW" dirty="0"/>
              <a:t>-90ff862bf9b4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93646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en-US" b="1">
                <a:solidFill>
                  <a:srgbClr val="FF9933"/>
                </a:solidFill>
              </a:rPr>
              <a:t>人工</a:t>
            </a:r>
            <a:r>
              <a:rPr lang="zh-TW" altLang="en-US" b="1" dirty="0">
                <a:solidFill>
                  <a:srgbClr val="FF9933"/>
                </a:solidFill>
              </a:rPr>
              <a:t>智能的應用領域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69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724" y="618383"/>
            <a:ext cx="10564219" cy="1320800"/>
          </a:xfrm>
        </p:spPr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9933"/>
                </a:solidFill>
              </a:rPr>
              <a:t>應用</a:t>
            </a:r>
            <a:r>
              <a:rPr lang="en-US" altLang="zh-TW" sz="4400" b="1" dirty="0">
                <a:solidFill>
                  <a:srgbClr val="FF9933"/>
                </a:solidFill>
              </a:rPr>
              <a:t>1</a:t>
            </a:r>
            <a:r>
              <a:rPr lang="zh-TW" altLang="en-US" sz="4400" b="1" dirty="0">
                <a:solidFill>
                  <a:srgbClr val="FF9933"/>
                </a:solidFill>
              </a:rPr>
              <a:t>：語音識別</a:t>
            </a:r>
            <a:endParaRPr lang="zh-HK" altLang="en-US" sz="4400" b="1" dirty="0">
              <a:solidFill>
                <a:srgbClr val="FF9933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392" y="1772034"/>
            <a:ext cx="6327148" cy="3815309"/>
          </a:xfrm>
        </p:spPr>
        <p:txBody>
          <a:bodyPr>
            <a:noAutofit/>
          </a:bodyPr>
          <a:lstStyle/>
          <a:p>
            <a:r>
              <a:rPr lang="zh-TW" altLang="zh-HK" sz="4000" dirty="0"/>
              <a:t>有些智能手機具有個人助理功能，可以</a:t>
            </a:r>
            <a:r>
              <a:rPr lang="zh-HK" altLang="zh-HK" sz="4000" dirty="0"/>
              <a:t>支援</a:t>
            </a:r>
            <a:r>
              <a:rPr lang="zh-TW" altLang="zh-HK" sz="4000" dirty="0"/>
              <a:t>用戶</a:t>
            </a:r>
            <a:r>
              <a:rPr lang="zh-HK" altLang="zh-HK" sz="4000" dirty="0"/>
              <a:t>用</a:t>
            </a:r>
            <a:r>
              <a:rPr lang="zh-HK" altLang="zh-HK" sz="4000" b="1" dirty="0">
                <a:solidFill>
                  <a:srgbClr val="D60093"/>
                </a:solidFill>
              </a:rPr>
              <a:t>語音輸入指令</a:t>
            </a:r>
            <a:r>
              <a:rPr lang="zh-TW" altLang="zh-HK" sz="4000" dirty="0"/>
              <a:t>。</a:t>
            </a:r>
            <a:endParaRPr lang="en-US" altLang="zh-TW" sz="40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D380209-A87B-448E-B431-500F302EB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7413" y="3849561"/>
            <a:ext cx="2229622" cy="260001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46AD5F42-689E-414F-88EF-FEA2EEEB7CFA}"/>
              </a:ext>
            </a:extLst>
          </p:cNvPr>
          <p:cNvGrpSpPr/>
          <p:nvPr/>
        </p:nvGrpSpPr>
        <p:grpSpPr>
          <a:xfrm>
            <a:off x="7070961" y="304349"/>
            <a:ext cx="3292239" cy="3124651"/>
            <a:chOff x="0" y="0"/>
            <a:chExt cx="3034867" cy="2879877"/>
          </a:xfrm>
        </p:grpSpPr>
        <p:sp>
          <p:nvSpPr>
            <p:cNvPr id="7" name="文字方塊 9">
              <a:extLst>
                <a:ext uri="{FF2B5EF4-FFF2-40B4-BE49-F238E27FC236}">
                  <a16:creationId xmlns:a16="http://schemas.microsoft.com/office/drawing/2014/main" id="{91CDCF42-FD0C-48B0-8D2A-465758707708}"/>
                </a:ext>
              </a:extLst>
            </p:cNvPr>
            <p:cNvSpPr txBox="1"/>
            <p:nvPr/>
          </p:nvSpPr>
          <p:spPr>
            <a:xfrm>
              <a:off x="1503813" y="2543327"/>
              <a:ext cx="1531054" cy="3365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TW" sz="2800" b="1" dirty="0">
                  <a:effectLst/>
                  <a:latin typeface="+mj-ea"/>
                  <a:ea typeface="+mj-ea"/>
                </a:rPr>
                <a:t>語音輸入</a:t>
              </a:r>
              <a:endParaRPr lang="zh-TW" sz="2800" dirty="0">
                <a:effectLst/>
                <a:latin typeface="+mj-ea"/>
                <a:ea typeface="+mj-ea"/>
              </a:endParaRPr>
            </a:p>
          </p:txBody>
        </p:sp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35B9E2EA-3EE3-4804-9DFE-F6F9DDAE6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62200" cy="278447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82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9933"/>
                </a:solidFill>
              </a:rPr>
              <a:t>工作坊內容</a:t>
            </a:r>
            <a:endParaRPr lang="zh-HK" altLang="en-US" sz="4400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B38594B2-4F17-9211-F272-E42CEEFD3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009" y="1719743"/>
            <a:ext cx="5584007" cy="4890782"/>
          </a:xfrm>
        </p:spPr>
        <p:txBody>
          <a:bodyPr>
            <a:normAutofit/>
          </a:bodyPr>
          <a:lstStyle/>
          <a:p>
            <a:r>
              <a:rPr lang="en-US" altLang="zh-HK" sz="3600" b="1" dirty="0">
                <a:solidFill>
                  <a:srgbClr val="6600CC"/>
                </a:solidFill>
              </a:rPr>
              <a:t>AI</a:t>
            </a:r>
            <a:r>
              <a:rPr lang="zh-TW" altLang="en-US" sz="3600" b="1" dirty="0">
                <a:solidFill>
                  <a:srgbClr val="6600CC"/>
                </a:solidFill>
              </a:rPr>
              <a:t>人工智能介紹</a:t>
            </a:r>
            <a:r>
              <a:rPr lang="zh-TW" altLang="en-US" sz="3600" dirty="0">
                <a:solidFill>
                  <a:schemeClr val="tx1"/>
                </a:solidFill>
              </a:rPr>
              <a:t>（歷史、機器學習及深度學習</a:t>
            </a:r>
            <a:r>
              <a:rPr lang="en-US" altLang="zh-TW" sz="3600" dirty="0">
                <a:solidFill>
                  <a:schemeClr val="tx1"/>
                </a:solidFill>
              </a:rPr>
              <a:t>)</a:t>
            </a:r>
          </a:p>
          <a:p>
            <a:r>
              <a:rPr lang="zh-TW" altLang="en-US" sz="3600" dirty="0">
                <a:solidFill>
                  <a:schemeClr val="tx1"/>
                </a:solidFill>
              </a:rPr>
              <a:t>人工智能的</a:t>
            </a:r>
            <a:r>
              <a:rPr lang="zh-TW" altLang="en-US" sz="3600" b="1" dirty="0">
                <a:solidFill>
                  <a:srgbClr val="00B050"/>
                </a:solidFill>
              </a:rPr>
              <a:t>應用領域</a:t>
            </a:r>
            <a:endParaRPr lang="en-US" altLang="zh-TW" sz="3600" b="1" dirty="0">
              <a:solidFill>
                <a:srgbClr val="00B050"/>
              </a:solidFill>
            </a:endParaRPr>
          </a:p>
          <a:p>
            <a:r>
              <a:rPr lang="zh-TW" altLang="en-US" sz="3600" b="1" dirty="0">
                <a:solidFill>
                  <a:srgbClr val="FF9933"/>
                </a:solidFill>
              </a:rPr>
              <a:t>智能錢幣分類器模型製作</a:t>
            </a:r>
            <a:endParaRPr lang="en-US" altLang="zh-TW" sz="3600" b="1" dirty="0">
              <a:solidFill>
                <a:srgbClr val="FF9933"/>
              </a:solidFill>
            </a:endParaRPr>
          </a:p>
          <a:p>
            <a:r>
              <a:rPr lang="en-US" altLang="zh-TW" sz="3600" b="1" dirty="0">
                <a:solidFill>
                  <a:srgbClr val="FF0066"/>
                </a:solidFill>
              </a:rPr>
              <a:t>3D</a:t>
            </a:r>
            <a:r>
              <a:rPr lang="zh-TW" altLang="en-US" sz="3600" b="1" dirty="0">
                <a:solidFill>
                  <a:srgbClr val="FF0066"/>
                </a:solidFill>
              </a:rPr>
              <a:t>錢幣分類碟製作</a:t>
            </a:r>
            <a:endParaRPr lang="en-US" altLang="zh-TW" sz="3600" b="1" dirty="0">
              <a:solidFill>
                <a:srgbClr val="FF0066"/>
              </a:solidFill>
            </a:endParaRPr>
          </a:p>
          <a:p>
            <a:endParaRPr lang="zh-HK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8056BEB-736B-6E34-5A62-46DD497B99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691" y="1588663"/>
            <a:ext cx="5628975" cy="40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6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應用</a:t>
            </a:r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2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：</a:t>
            </a:r>
            <a:r>
              <a:rPr lang="zh-TW" altLang="zh-HK" sz="4800" b="1" dirty="0">
                <a:solidFill>
                  <a:srgbClr val="FF9933"/>
                </a:solidFill>
                <a:effectLst/>
                <a:latin typeface="+mj-ea"/>
                <a:cs typeface="新細明體" panose="02020500000000000000" pitchFamily="18" charset="-120"/>
              </a:rPr>
              <a:t>手寫識別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8554" y="1805483"/>
            <a:ext cx="5418665" cy="3880772"/>
          </a:xfrm>
        </p:spPr>
        <p:txBody>
          <a:bodyPr>
            <a:noAutofit/>
          </a:bodyPr>
          <a:lstStyle/>
          <a:p>
            <a:pPr marL="304800" algn="just"/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讓用戶在智能手機上進行</a:t>
            </a:r>
            <a:r>
              <a:rPr lang="zh-TW" altLang="zh-HK" sz="3600" b="1">
                <a:solidFill>
                  <a:srgbClr val="0000CC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手寫輸入</a:t>
            </a:r>
            <a:r>
              <a:rPr lang="zh-TW" altLang="en-US" sz="3600">
                <a:latin typeface="+mj-ea"/>
                <a:ea typeface="+mj-ea"/>
                <a:cs typeface="新細明體" panose="02020500000000000000" pitchFamily="18" charset="-120"/>
              </a:rPr>
              <a:t>，將手寫輸入轉換成文字。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5B13929-0719-402A-BB4B-7FC7A689E2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151" b="6308"/>
          <a:stretch/>
        </p:blipFill>
        <p:spPr bwMode="auto">
          <a:xfrm>
            <a:off x="6859738" y="984782"/>
            <a:ext cx="2968427" cy="9730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F5E49E3-5787-4FC6-B7A3-CFD3C4C470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0710" y="2029754"/>
            <a:ext cx="2277078" cy="404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78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99" y="618383"/>
            <a:ext cx="10934659" cy="1320800"/>
          </a:xfrm>
        </p:spPr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9933"/>
                </a:solidFill>
              </a:rPr>
              <a:t>應用</a:t>
            </a:r>
            <a:r>
              <a:rPr lang="en-US" altLang="zh-TW" sz="4400" b="1" dirty="0">
                <a:solidFill>
                  <a:srgbClr val="FF9933"/>
                </a:solidFill>
              </a:rPr>
              <a:t>3</a:t>
            </a:r>
            <a:r>
              <a:rPr lang="zh-TW" altLang="en-US" sz="4400" b="1" dirty="0">
                <a:solidFill>
                  <a:srgbClr val="FF9933"/>
                </a:solidFill>
              </a:rPr>
              <a:t>：虛擬助理</a:t>
            </a:r>
            <a:endParaRPr lang="zh-HK" altLang="en-US" sz="4400" b="1" dirty="0">
              <a:solidFill>
                <a:srgbClr val="FF9933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320" y="1677875"/>
            <a:ext cx="6339033" cy="4993689"/>
          </a:xfrm>
        </p:spPr>
        <p:txBody>
          <a:bodyPr>
            <a:normAutofit/>
          </a:bodyPr>
          <a:lstStyle/>
          <a:p>
            <a:r>
              <a:rPr lang="zh-TW" altLang="en-US" sz="4000" dirty="0"/>
              <a:t>虛擬</a:t>
            </a:r>
            <a:r>
              <a:rPr lang="zh-TW" altLang="zh-HK" sz="4000" dirty="0"/>
              <a:t>助理可以：</a:t>
            </a:r>
          </a:p>
          <a:p>
            <a:pPr lvl="1"/>
            <a:r>
              <a:rPr lang="zh-TW" altLang="zh-HK" sz="3600" dirty="0"/>
              <a:t>從</a:t>
            </a:r>
            <a:r>
              <a:rPr lang="zh-TW" altLang="zh-HK" sz="3600" b="1" dirty="0">
                <a:solidFill>
                  <a:srgbClr val="00B050"/>
                </a:solidFill>
              </a:rPr>
              <a:t>網上搜尋信息</a:t>
            </a:r>
            <a:r>
              <a:rPr lang="zh-TW" altLang="zh-HK" sz="3600" dirty="0"/>
              <a:t>，</a:t>
            </a:r>
            <a:r>
              <a:rPr lang="zh-HK" altLang="zh-HK" sz="3600" dirty="0"/>
              <a:t>例如：</a:t>
            </a:r>
            <a:r>
              <a:rPr lang="zh-TW" altLang="zh-HK" sz="3600" dirty="0"/>
              <a:t>餐廳訂</a:t>
            </a:r>
            <a:r>
              <a:rPr lang="zh-HK" altLang="zh-HK" sz="3600" dirty="0"/>
              <a:t>位，</a:t>
            </a:r>
            <a:r>
              <a:rPr lang="zh-TW" altLang="zh-HK" sz="3600" dirty="0"/>
              <a:t>天氣和新聞資訊</a:t>
            </a:r>
            <a:r>
              <a:rPr lang="zh-HK" altLang="zh-HK" sz="3600" dirty="0"/>
              <a:t>等</a:t>
            </a:r>
            <a:endParaRPr lang="zh-TW" altLang="zh-HK" sz="3600" dirty="0"/>
          </a:p>
          <a:p>
            <a:pPr lvl="1"/>
            <a:r>
              <a:rPr lang="zh-TW" altLang="zh-HK" sz="3600" b="1" dirty="0">
                <a:solidFill>
                  <a:srgbClr val="FF0066"/>
                </a:solidFill>
              </a:rPr>
              <a:t>發送信息</a:t>
            </a:r>
          </a:p>
          <a:p>
            <a:pPr marL="0" lvl="0" indent="0">
              <a:buNone/>
            </a:pPr>
            <a:endParaRPr lang="zh-TW" altLang="zh-HK" sz="40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074B3F9-207A-4E07-8E56-8D6F39954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446" y="659022"/>
            <a:ext cx="3681638" cy="2022393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211386E-FF9E-4F6F-ADE5-494874E2E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422" y="3215958"/>
            <a:ext cx="4504936" cy="25734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081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233322" cy="1320800"/>
          </a:xfrm>
        </p:spPr>
        <p:txBody>
          <a:bodyPr>
            <a:noAutofit/>
          </a:bodyPr>
          <a:lstStyle/>
          <a:p>
            <a:r>
              <a:rPr lang="zh-TW" altLang="en-US" sz="4400" b="1" dirty="0">
                <a:solidFill>
                  <a:srgbClr val="FF9933"/>
                </a:solidFill>
                <a:latin typeface="+mj-ea"/>
              </a:rPr>
              <a:t>應用</a:t>
            </a:r>
            <a:r>
              <a:rPr lang="en-US" altLang="zh-TW" sz="4400" b="1" dirty="0">
                <a:solidFill>
                  <a:srgbClr val="FF9933"/>
                </a:solidFill>
                <a:latin typeface="+mj-ea"/>
              </a:rPr>
              <a:t>4</a:t>
            </a:r>
            <a:r>
              <a:rPr lang="zh-TW" altLang="en-US" sz="4400" b="1" dirty="0">
                <a:solidFill>
                  <a:srgbClr val="FF9933"/>
                </a:solidFill>
                <a:latin typeface="+mj-ea"/>
              </a:rPr>
              <a:t>：</a:t>
            </a:r>
            <a:r>
              <a:rPr lang="zh-TW" altLang="zh-HK" sz="4400" b="1" dirty="0">
                <a:solidFill>
                  <a:srgbClr val="FF9933"/>
                </a:solidFill>
                <a:effectLst/>
                <a:latin typeface="+mj-ea"/>
                <a:cs typeface="新細明體" panose="02020500000000000000" pitchFamily="18" charset="-120"/>
              </a:rPr>
              <a:t>物件和人臉識別</a:t>
            </a:r>
            <a:endParaRPr lang="zh-HK" altLang="en-US" sz="44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7381" y="2028054"/>
            <a:ext cx="6718548" cy="4265827"/>
          </a:xfrm>
        </p:spPr>
        <p:txBody>
          <a:bodyPr>
            <a:noAutofit/>
          </a:bodyPr>
          <a:lstStyle/>
          <a:p>
            <a:pPr lvl="0"/>
            <a:r>
              <a:rPr lang="zh-TW" altLang="zh-HK" sz="3600" b="1" dirty="0">
                <a:solidFill>
                  <a:srgbClr val="00B0F0"/>
                </a:solidFill>
              </a:rPr>
              <a:t>相機自動對焦</a:t>
            </a:r>
            <a:r>
              <a:rPr lang="zh-TW" altLang="en-US" sz="3600" b="1" dirty="0">
                <a:solidFill>
                  <a:srgbClr val="00B0F0"/>
                </a:solidFill>
              </a:rPr>
              <a:t>功能</a:t>
            </a:r>
            <a:r>
              <a:rPr lang="zh-TW" altLang="zh-HK" sz="3600" dirty="0"/>
              <a:t>。</a:t>
            </a:r>
          </a:p>
          <a:p>
            <a:r>
              <a:rPr lang="zh-TW" altLang="zh-HK" sz="3600" dirty="0"/>
              <a:t>智能手機具有</a:t>
            </a:r>
            <a:r>
              <a:rPr lang="zh-TW" altLang="zh-HK" sz="3600" b="1" dirty="0">
                <a:solidFill>
                  <a:srgbClr val="FF0066"/>
                </a:solidFill>
              </a:rPr>
              <a:t>人臉解鎖功能</a:t>
            </a:r>
            <a:r>
              <a:rPr lang="zh-TW" altLang="zh-HK" sz="3600" dirty="0"/>
              <a:t>，分析人臉的特徵以識別和驗證用戶身份。</a:t>
            </a:r>
            <a:endParaRPr lang="en-US" altLang="zh-TW" sz="3600" b="1" i="0" dirty="0">
              <a:solidFill>
                <a:srgbClr val="9933FF"/>
              </a:solidFill>
              <a:effectLst/>
              <a:latin typeface="Open San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5C66518-A823-4D0D-882D-6E37B69F29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7068" y="1569308"/>
            <a:ext cx="1366807" cy="252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DAAA9E47-0CA3-4B42-AF29-3194A87E40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0367" y="1620615"/>
            <a:ext cx="2333596" cy="2262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320A6493-9DCA-4B0F-829D-F68E027A4B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946" y="4252253"/>
            <a:ext cx="3394710" cy="228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應用</a:t>
            </a:r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5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：</a:t>
            </a:r>
            <a:r>
              <a:rPr lang="en-US" altLang="zh-HK" sz="4800" b="1" i="0" dirty="0">
                <a:solidFill>
                  <a:srgbClr val="FF993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reCAPTCHA</a:t>
            </a:r>
            <a:br>
              <a:rPr lang="en-US" altLang="zh-HK" sz="4800" b="1" i="0" dirty="0">
                <a:solidFill>
                  <a:srgbClr val="FF993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9615" y="1805483"/>
            <a:ext cx="5418665" cy="3880772"/>
          </a:xfrm>
        </p:spPr>
        <p:txBody>
          <a:bodyPr>
            <a:noAutofit/>
          </a:bodyPr>
          <a:lstStyle/>
          <a:p>
            <a:pPr marL="304800" algn="just"/>
            <a:r>
              <a:rPr lang="en-US" altLang="zh-TW" sz="3600" b="1" dirty="0">
                <a:solidFill>
                  <a:srgbClr val="00B050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reCAPTCHA</a:t>
            </a:r>
            <a:r>
              <a:rPr lang="zh-TW" altLang="en-US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能夠</a:t>
            </a:r>
            <a:r>
              <a:rPr lang="zh-TW" altLang="en-US" sz="3600" b="1" dirty="0">
                <a:solidFill>
                  <a:srgbClr val="00B050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測試用戶是否機械人</a:t>
            </a:r>
            <a:r>
              <a:rPr lang="zh-TW" altLang="en-US" sz="3600" dirty="0">
                <a:latin typeface="+mj-ea"/>
                <a:ea typeface="+mj-ea"/>
                <a:cs typeface="新細明體" panose="02020500000000000000" pitchFamily="18" charset="-120"/>
              </a:rPr>
              <a:t>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  <a:p>
            <a:pPr marL="304800" algn="just"/>
            <a:r>
              <a:rPr lang="zh-TW" altLang="en-US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同時亦</a:t>
            </a:r>
            <a:r>
              <a:rPr lang="zh-TW" altLang="en-US" sz="3600" b="1" dirty="0">
                <a:solidFill>
                  <a:srgbClr val="0000CC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訓練</a:t>
            </a:r>
            <a:r>
              <a:rPr lang="en-US" altLang="zh-TW" sz="3600" b="1" dirty="0">
                <a:solidFill>
                  <a:srgbClr val="0000CC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Google </a:t>
            </a:r>
            <a:r>
              <a:rPr lang="en-US" altLang="zh-TW" sz="3600" b="1" dirty="0">
                <a:solidFill>
                  <a:srgbClr val="0000CC"/>
                </a:solidFill>
                <a:latin typeface="+mj-ea"/>
                <a:ea typeface="+mj-ea"/>
                <a:cs typeface="新細明體" panose="02020500000000000000" pitchFamily="18" charset="-120"/>
              </a:rPr>
              <a:t>AI</a:t>
            </a:r>
            <a:r>
              <a:rPr lang="zh-TW" altLang="en-US" sz="3600" b="1" dirty="0">
                <a:solidFill>
                  <a:srgbClr val="0000CC"/>
                </a:solidFill>
                <a:latin typeface="+mj-ea"/>
                <a:ea typeface="+mj-ea"/>
                <a:cs typeface="新細明體" panose="02020500000000000000" pitchFamily="18" charset="-120"/>
              </a:rPr>
              <a:t>模型</a:t>
            </a:r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  <a:p>
            <a:pPr marL="0" indent="0" algn="just">
              <a:buNone/>
            </a:pPr>
            <a:endParaRPr lang="zh-TW" altLang="zh-HK" sz="3600" dirty="0">
              <a:effectLst/>
              <a:latin typeface="+mj-ea"/>
              <a:ea typeface="+mj-ea"/>
            </a:endParaRPr>
          </a:p>
        </p:txBody>
      </p:sp>
      <p:pic>
        <p:nvPicPr>
          <p:cNvPr id="43010" name="Picture 2">
            <a:extLst>
              <a:ext uri="{FF2B5EF4-FFF2-40B4-BE49-F238E27FC236}">
                <a16:creationId xmlns:a16="http://schemas.microsoft.com/office/drawing/2014/main" id="{B01E0B46-9352-4809-BC16-03130864D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8549" y="1607416"/>
            <a:ext cx="3159115" cy="457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0437ADE4-6115-4433-8E94-451D0C133A23}"/>
              </a:ext>
            </a:extLst>
          </p:cNvPr>
          <p:cNvSpPr txBox="1"/>
          <p:nvPr/>
        </p:nvSpPr>
        <p:spPr>
          <a:xfrm>
            <a:off x="595617" y="6248400"/>
            <a:ext cx="1148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/>
              <a:t>https://technews.tw/2018/12/17/keying-recaptcha-working-for-google/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4918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應用</a:t>
            </a:r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6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：車輛速度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8554" y="1805483"/>
            <a:ext cx="5418665" cy="3880772"/>
          </a:xfrm>
        </p:spPr>
        <p:txBody>
          <a:bodyPr>
            <a:noAutofit/>
          </a:bodyPr>
          <a:lstStyle/>
          <a:p>
            <a:pPr marL="304800" algn="just"/>
            <a:r>
              <a:rPr lang="zh-TW" altLang="en-US" sz="3600" dirty="0">
                <a:latin typeface="+mj-ea"/>
                <a:ea typeface="+mj-ea"/>
                <a:cs typeface="新細明體" panose="02020500000000000000" pitchFamily="18" charset="-120"/>
              </a:rPr>
              <a:t>利用</a:t>
            </a:r>
            <a:r>
              <a:rPr lang="en-US" altLang="zh-TW" sz="3600" dirty="0">
                <a:latin typeface="+mj-ea"/>
                <a:ea typeface="+mj-ea"/>
                <a:cs typeface="新細明體" panose="02020500000000000000" pitchFamily="18" charset="-120"/>
              </a:rPr>
              <a:t>AI</a:t>
            </a:r>
            <a:r>
              <a:rPr lang="zh-TW" altLang="en-US" sz="3600" b="1" dirty="0">
                <a:solidFill>
                  <a:srgbClr val="0066FF"/>
                </a:solidFill>
                <a:effectLst/>
                <a:latin typeface="+mj-ea"/>
                <a:ea typeface="+mj-ea"/>
                <a:cs typeface="新細明體" panose="02020500000000000000" pitchFamily="18" charset="-120"/>
              </a:rPr>
              <a:t>物件辨識功能偵測車輛</a:t>
            </a:r>
            <a:r>
              <a:rPr lang="zh-TW" altLang="zh-HK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。</a:t>
            </a:r>
            <a:endParaRPr lang="en-US" altLang="zh-TW" sz="3600" dirty="0">
              <a:effectLst/>
              <a:latin typeface="+mj-ea"/>
              <a:ea typeface="+mj-ea"/>
              <a:cs typeface="新細明體" panose="02020500000000000000" pitchFamily="18" charset="-120"/>
            </a:endParaRPr>
          </a:p>
          <a:p>
            <a:pPr marL="304800" algn="just"/>
            <a:r>
              <a:rPr lang="zh-TW" altLang="en-US" sz="3600" dirty="0">
                <a:latin typeface="+mj-ea"/>
                <a:ea typeface="+mj-ea"/>
              </a:rPr>
              <a:t>再利用每幅偵測的相片</a:t>
            </a:r>
            <a:r>
              <a:rPr lang="zh-TW" altLang="en-US" sz="3600" b="1" dirty="0">
                <a:solidFill>
                  <a:srgbClr val="00B050"/>
                </a:solidFill>
                <a:latin typeface="+mj-ea"/>
                <a:ea typeface="+mj-ea"/>
              </a:rPr>
              <a:t>估計車速</a:t>
            </a:r>
            <a:r>
              <a:rPr lang="zh-TW" altLang="en-US" sz="3600" dirty="0">
                <a:latin typeface="+mj-ea"/>
                <a:ea typeface="+mj-ea"/>
              </a:rPr>
              <a:t>。</a:t>
            </a:r>
            <a:endParaRPr lang="en-US" altLang="zh-TW" sz="3600" dirty="0">
              <a:latin typeface="+mj-ea"/>
              <a:ea typeface="+mj-ea"/>
            </a:endParaRPr>
          </a:p>
          <a:p>
            <a:pPr marL="304800" algn="just"/>
            <a:endParaRPr lang="zh-TW" altLang="zh-HK" sz="3600" dirty="0">
              <a:effectLst/>
              <a:latin typeface="+mj-ea"/>
              <a:ea typeface="+mj-ea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EB7B8FB-26A9-419B-9E60-6D3692FB4A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3986" y="1535980"/>
            <a:ext cx="6222643" cy="3391621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AB41B8F7-A3D5-4F80-9F7D-163D49CA5AC4}"/>
              </a:ext>
            </a:extLst>
          </p:cNvPr>
          <p:cNvSpPr txBox="1"/>
          <p:nvPr/>
        </p:nvSpPr>
        <p:spPr>
          <a:xfrm>
            <a:off x="595617" y="6248400"/>
            <a:ext cx="1148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/>
              <a:t>https://www.youtube.com/watch?v=_i4numqiv7Y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7362637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應用</a:t>
            </a:r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6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：聊天機械人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8554" y="1805483"/>
            <a:ext cx="5418665" cy="3880772"/>
          </a:xfrm>
        </p:spPr>
        <p:txBody>
          <a:bodyPr>
            <a:noAutofit/>
          </a:bodyPr>
          <a:lstStyle/>
          <a:p>
            <a:pPr marL="304800" algn="just"/>
            <a:r>
              <a:rPr lang="zh-TW" altLang="en-US" sz="3600" dirty="0">
                <a:latin typeface="+mj-ea"/>
                <a:ea typeface="+mj-ea"/>
                <a:cs typeface="新細明體" panose="02020500000000000000" pitchFamily="18" charset="-120"/>
              </a:rPr>
              <a:t>利用人工智能與</a:t>
            </a:r>
            <a:r>
              <a:rPr lang="en-US" altLang="zh-TW" sz="3600" dirty="0">
                <a:latin typeface="+mj-ea"/>
                <a:ea typeface="+mj-ea"/>
                <a:cs typeface="新細明體" panose="02020500000000000000" pitchFamily="18" charset="-120"/>
              </a:rPr>
              <a:t>AI</a:t>
            </a:r>
            <a:r>
              <a:rPr lang="zh-TW" altLang="en-US" sz="3600" dirty="0">
                <a:latin typeface="+mj-ea"/>
                <a:ea typeface="+mj-ea"/>
                <a:cs typeface="新細明體" panose="02020500000000000000" pitchFamily="18" charset="-120"/>
              </a:rPr>
              <a:t>聊天機械人</a:t>
            </a:r>
            <a:r>
              <a:rPr lang="zh-TW" altLang="en-US" sz="3600" b="1" dirty="0">
                <a:solidFill>
                  <a:srgbClr val="6600CC"/>
                </a:solidFill>
                <a:latin typeface="+mj-ea"/>
                <a:ea typeface="+mj-ea"/>
                <a:cs typeface="新細明體" panose="02020500000000000000" pitchFamily="18" charset="-120"/>
              </a:rPr>
              <a:t>進行對話</a:t>
            </a:r>
            <a:endParaRPr lang="en-US" altLang="zh-TW" sz="3600" b="1" dirty="0">
              <a:solidFill>
                <a:srgbClr val="6600CC"/>
              </a:solidFill>
              <a:latin typeface="+mj-ea"/>
              <a:ea typeface="+mj-ea"/>
              <a:cs typeface="新細明體" panose="02020500000000000000" pitchFamily="18" charset="-120"/>
            </a:endParaRPr>
          </a:p>
          <a:p>
            <a:pPr marL="304800" algn="just"/>
            <a:r>
              <a:rPr lang="zh-TW" altLang="en-US" sz="3600" dirty="0">
                <a:latin typeface="+mj-ea"/>
                <a:ea typeface="+mj-ea"/>
                <a:cs typeface="新細明體" panose="02020500000000000000" pitchFamily="18" charset="-120"/>
              </a:rPr>
              <a:t>回答問題</a:t>
            </a:r>
            <a:r>
              <a:rPr lang="zh-TW" altLang="en-US" sz="3600" dirty="0">
                <a:effectLst/>
                <a:latin typeface="+mj-ea"/>
                <a:ea typeface="+mj-ea"/>
                <a:cs typeface="新細明體" panose="02020500000000000000" pitchFamily="18" charset="-120"/>
              </a:rPr>
              <a:t>並能提供建議。</a:t>
            </a:r>
            <a:endParaRPr lang="zh-TW" altLang="zh-HK" sz="3600" dirty="0">
              <a:effectLst/>
              <a:latin typeface="+mj-ea"/>
              <a:ea typeface="+mj-ea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B41B8F7-A3D5-4F80-9F7D-163D49CA5AC4}"/>
              </a:ext>
            </a:extLst>
          </p:cNvPr>
          <p:cNvSpPr txBox="1"/>
          <p:nvPr/>
        </p:nvSpPr>
        <p:spPr>
          <a:xfrm>
            <a:off x="595617" y="6248400"/>
            <a:ext cx="1148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/>
              <a:t>https://openai.com/blog/chatgpt/</a:t>
            </a:r>
            <a:endParaRPr lang="zh-HK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C8F0E64-EB67-4FBF-7074-75F2BF043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430215"/>
            <a:ext cx="5802620" cy="463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79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8288" y="2607526"/>
            <a:ext cx="5403453" cy="1809367"/>
          </a:xfrm>
          <a:solidFill>
            <a:srgbClr val="FFFFFF">
              <a:alpha val="50196"/>
            </a:srgbClr>
          </a:solidFill>
        </p:spPr>
        <p:txBody>
          <a:bodyPr/>
          <a:lstStyle/>
          <a:p>
            <a:r>
              <a:rPr lang="zh-TW" altLang="en-US" b="1" dirty="0">
                <a:solidFill>
                  <a:srgbClr val="FF9933"/>
                </a:solidFill>
              </a:rPr>
              <a:t>智能錢幣分類器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zh-TW" altLang="en-US" b="1" dirty="0">
                <a:solidFill>
                  <a:srgbClr val="FF9933"/>
                </a:solidFill>
              </a:rPr>
              <a:t>模型製作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D52404F-08D2-F3AC-349F-29A0284826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025" y="1732558"/>
            <a:ext cx="5628975" cy="40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116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D43A4755-E261-3CA3-3994-887E447F81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HK" altLang="en-US"/>
          </a:p>
        </p:txBody>
      </p:sp>
      <p:pic>
        <p:nvPicPr>
          <p:cNvPr id="6" name="20220504_124213">
            <a:hlinkClick r:id="" action="ppaction://media"/>
            <a:extLst>
              <a:ext uri="{FF2B5EF4-FFF2-40B4-BE49-F238E27FC236}">
                <a16:creationId xmlns:a16="http://schemas.microsoft.com/office/drawing/2014/main" id="{42F67C52-BC21-6F8C-A0B2-306E6C5C26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7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en-US" altLang="zh-HK" b="1" dirty="0" err="1">
                <a:solidFill>
                  <a:srgbClr val="FF9933"/>
                </a:solidFill>
              </a:rPr>
              <a:t>mBlock</a:t>
            </a:r>
            <a:r>
              <a:rPr lang="zh-TW" altLang="en-US" b="1" dirty="0">
                <a:solidFill>
                  <a:srgbClr val="FF9933"/>
                </a:solidFill>
              </a:rPr>
              <a:t>編程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6284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圖片 4">
            <a:extLst>
              <a:ext uri="{FF2B5EF4-FFF2-40B4-BE49-F238E27FC236}">
                <a16:creationId xmlns:a16="http://schemas.microsoft.com/office/drawing/2014/main" id="{75B6C5B9-3EAC-E50A-9B4E-96C532EE0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101" y="1633206"/>
            <a:ext cx="6929651" cy="338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4BEF843F-CD10-D109-2077-8F6350485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85" y="571959"/>
            <a:ext cx="10360747" cy="865499"/>
          </a:xfrm>
          <a:solidFill>
            <a:srgbClr val="FFFFFF">
              <a:alpha val="50196"/>
            </a:srgbClr>
          </a:solidFill>
        </p:spPr>
        <p:txBody>
          <a:bodyPr anchor="t"/>
          <a:lstStyle/>
          <a:p>
            <a:pPr algn="l"/>
            <a:r>
              <a:rPr lang="en-US" altLang="zh-HK" sz="4400" b="1" dirty="0">
                <a:solidFill>
                  <a:srgbClr val="FF9933"/>
                </a:solidFill>
              </a:rPr>
              <a:t>https://mblock.makeblock.com/zh-cn/</a:t>
            </a:r>
            <a:endParaRPr lang="zh-HK" altLang="en-US" sz="4400" b="1" dirty="0">
              <a:solidFill>
                <a:srgbClr val="FF9933"/>
              </a:solidFill>
            </a:endParaRPr>
          </a:p>
        </p:txBody>
      </p:sp>
      <p:pic>
        <p:nvPicPr>
          <p:cNvPr id="47107" name="Picture 3">
            <a:extLst>
              <a:ext uri="{FF2B5EF4-FFF2-40B4-BE49-F238E27FC236}">
                <a16:creationId xmlns:a16="http://schemas.microsoft.com/office/drawing/2014/main" id="{8495E447-665B-2469-CE1F-1829C77C8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5827" y="2892773"/>
            <a:ext cx="2712371" cy="86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箭號: 向上 4">
            <a:extLst>
              <a:ext uri="{FF2B5EF4-FFF2-40B4-BE49-F238E27FC236}">
                <a16:creationId xmlns:a16="http://schemas.microsoft.com/office/drawing/2014/main" id="{6182568D-D4A1-E3D9-7147-AAEC4272E9B3}"/>
              </a:ext>
            </a:extLst>
          </p:cNvPr>
          <p:cNvSpPr/>
          <p:nvPr/>
        </p:nvSpPr>
        <p:spPr>
          <a:xfrm rot="13500000">
            <a:off x="3973610" y="3765232"/>
            <a:ext cx="490853" cy="774980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69D9431-B130-9C2D-8C64-6F01165E08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417" y="3048959"/>
            <a:ext cx="5229482" cy="36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55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/>
          <a:lstStyle/>
          <a:p>
            <a:r>
              <a:rPr lang="zh-TW" altLang="en-US" b="1" dirty="0">
                <a:solidFill>
                  <a:srgbClr val="FF9933"/>
                </a:solidFill>
              </a:rPr>
              <a:t>何謂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zh-TW" altLang="en-US" b="1" dirty="0">
                <a:solidFill>
                  <a:srgbClr val="FF9933"/>
                </a:solidFill>
              </a:rPr>
              <a:t>人工智能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en-US" altLang="zh-TW" b="1" dirty="0">
                <a:solidFill>
                  <a:srgbClr val="FF9933"/>
                </a:solidFill>
              </a:rPr>
              <a:t>Artificial Intelligence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700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>
                <a16:creationId xmlns:a16="http://schemas.microsoft.com/office/drawing/2014/main" id="{4BEF843F-CD10-D109-2077-8F6350485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85" y="571959"/>
            <a:ext cx="10360747" cy="865499"/>
          </a:xfrm>
          <a:solidFill>
            <a:srgbClr val="FFFFFF">
              <a:alpha val="50196"/>
            </a:srgbClr>
          </a:solidFill>
        </p:spPr>
        <p:txBody>
          <a:bodyPr anchor="t"/>
          <a:lstStyle/>
          <a:p>
            <a:pPr algn="l"/>
            <a:r>
              <a:rPr lang="en-US" altLang="zh-HK" sz="4400" b="1" dirty="0">
                <a:solidFill>
                  <a:srgbClr val="FF9933"/>
                </a:solidFill>
              </a:rPr>
              <a:t>https://mblock.makeblock.com/zh-cn/</a:t>
            </a:r>
            <a:endParaRPr lang="zh-HK" altLang="en-US" sz="4400" b="1" dirty="0">
              <a:solidFill>
                <a:srgbClr val="FF9933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4875BF0-2FAA-A5DB-CF5E-F21541A96F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218" y="1634836"/>
            <a:ext cx="7197079" cy="49399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9472104-7C01-86D2-4421-CFBC46541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514" y="3223226"/>
            <a:ext cx="3587268" cy="8390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箭號: 向下 8">
            <a:extLst>
              <a:ext uri="{FF2B5EF4-FFF2-40B4-BE49-F238E27FC236}">
                <a16:creationId xmlns:a16="http://schemas.microsoft.com/office/drawing/2014/main" id="{99D5E925-C2E3-8F19-CBF3-0310EBBB9050}"/>
              </a:ext>
            </a:extLst>
          </p:cNvPr>
          <p:cNvSpPr/>
          <p:nvPr/>
        </p:nvSpPr>
        <p:spPr>
          <a:xfrm rot="1805093">
            <a:off x="6874239" y="4175348"/>
            <a:ext cx="424929" cy="742246"/>
          </a:xfrm>
          <a:prstGeom prst="downArrow">
            <a:avLst/>
          </a:prstGeom>
          <a:solidFill>
            <a:srgbClr val="FFFF00"/>
          </a:solidFill>
          <a:ln w="28575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872643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891582"/>
            <a:ext cx="7766936" cy="1646302"/>
          </a:xfrm>
        </p:spPr>
        <p:txBody>
          <a:bodyPr anchor="t"/>
          <a:lstStyle/>
          <a:p>
            <a:r>
              <a:rPr lang="en-US" altLang="zh-TW" b="1" dirty="0" err="1">
                <a:solidFill>
                  <a:srgbClr val="FF9933"/>
                </a:solidFill>
              </a:rPr>
              <a:t>mBlock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zh-TW" altLang="en-US" b="1" dirty="0">
                <a:solidFill>
                  <a:srgbClr val="FF9933"/>
                </a:solidFill>
              </a:rPr>
              <a:t>熱身練習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56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9F9A57-94D7-6335-0A89-B33024D11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E9D341-F6CE-BC1B-D5D5-D4AE7CDAB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 dirty="0"/>
          </a:p>
        </p:txBody>
      </p:sp>
      <p:pic>
        <p:nvPicPr>
          <p:cNvPr id="41986" name="圖片 12">
            <a:extLst>
              <a:ext uri="{FF2B5EF4-FFF2-40B4-BE49-F238E27FC236}">
                <a16:creationId xmlns:a16="http://schemas.microsoft.com/office/drawing/2014/main" id="{3CE7BD45-5D13-EC9B-BEA6-A291F515A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334" y="704581"/>
            <a:ext cx="10292249" cy="544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>
            <a:extLst>
              <a:ext uri="{FF2B5EF4-FFF2-40B4-BE49-F238E27FC236}">
                <a16:creationId xmlns:a16="http://schemas.microsoft.com/office/drawing/2014/main" id="{693BBAE4-ECAB-75C3-5795-ADD124FB9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3084" y="3383091"/>
            <a:ext cx="2504618" cy="54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箭號: 向左 1">
            <a:extLst>
              <a:ext uri="{FF2B5EF4-FFF2-40B4-BE49-F238E27FC236}">
                <a16:creationId xmlns:a16="http://schemas.microsoft.com/office/drawing/2014/main" id="{E89692D7-D8AA-9030-7611-E470E00B35A7}"/>
              </a:ext>
            </a:extLst>
          </p:cNvPr>
          <p:cNvSpPr>
            <a:spLocks noChangeArrowheads="1"/>
          </p:cNvSpPr>
          <p:nvPr/>
        </p:nvSpPr>
        <p:spPr bwMode="auto">
          <a:xfrm rot="-2582588">
            <a:off x="3107518" y="4052142"/>
            <a:ext cx="1000669" cy="462596"/>
          </a:xfrm>
          <a:prstGeom prst="leftArrow">
            <a:avLst>
              <a:gd name="adj1" fmla="val 50000"/>
              <a:gd name="adj2" fmla="val 49893"/>
            </a:avLst>
          </a:prstGeom>
          <a:solidFill>
            <a:srgbClr val="FF9933"/>
          </a:solidFill>
          <a:ln w="6350" algn="ctr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70464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9F9A57-94D7-6335-0A89-B33024D11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E9D341-F6CE-BC1B-D5D5-D4AE7CDAB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 dirty="0"/>
          </a:p>
        </p:txBody>
      </p:sp>
      <p:pic>
        <p:nvPicPr>
          <p:cNvPr id="43010" name="圖片 14">
            <a:extLst>
              <a:ext uri="{FF2B5EF4-FFF2-40B4-BE49-F238E27FC236}">
                <a16:creationId xmlns:a16="http://schemas.microsoft.com/office/drawing/2014/main" id="{758C9D1E-9C34-24DA-6DDD-B5AD08001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10716744" cy="56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0934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9F9A57-94D7-6335-0A89-B33024D11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E9D341-F6CE-BC1B-D5D5-D4AE7CDAB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 dirty="0"/>
          </a:p>
        </p:txBody>
      </p:sp>
      <p:pic>
        <p:nvPicPr>
          <p:cNvPr id="44034" name="圖片 8">
            <a:extLst>
              <a:ext uri="{FF2B5EF4-FFF2-40B4-BE49-F238E27FC236}">
                <a16:creationId xmlns:a16="http://schemas.microsoft.com/office/drawing/2014/main" id="{3EDE3C76-3BE2-EB78-B4F3-32052C43A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334" y="626123"/>
            <a:ext cx="11106584" cy="562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65B5DB8D-1294-7262-F787-9B7CBA481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70A04B4F-6C58-E701-8A6C-A2F03EE22A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962283"/>
              </p:ext>
            </p:extLst>
          </p:nvPr>
        </p:nvGraphicFramePr>
        <p:xfrm>
          <a:off x="4196692" y="2796063"/>
          <a:ext cx="7037134" cy="2438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點陣圖影像" r:id="rId4" imgW="9400000" imgH="3247619" progId="Paint.Picture">
                  <p:embed/>
                </p:oleObj>
              </mc:Choice>
              <mc:Fallback>
                <p:oleObj name="點陣圖影像" r:id="rId4" imgW="9400000" imgH="3247619" progId="Paint.Picture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70A04B4F-6C58-E701-8A6C-A2F03EE22A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6692" y="2796063"/>
                        <a:ext cx="7037134" cy="2438399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D60093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箭號: 向左 1">
            <a:extLst>
              <a:ext uri="{FF2B5EF4-FFF2-40B4-BE49-F238E27FC236}">
                <a16:creationId xmlns:a16="http://schemas.microsoft.com/office/drawing/2014/main" id="{A8C8F4D9-706C-60D6-7D9D-4D3BE8DBAE47}"/>
              </a:ext>
            </a:extLst>
          </p:cNvPr>
          <p:cNvSpPr>
            <a:spLocks noChangeArrowheads="1"/>
          </p:cNvSpPr>
          <p:nvPr/>
        </p:nvSpPr>
        <p:spPr bwMode="auto">
          <a:xfrm rot="2824411">
            <a:off x="4181311" y="1999060"/>
            <a:ext cx="1000669" cy="462596"/>
          </a:xfrm>
          <a:prstGeom prst="leftArrow">
            <a:avLst>
              <a:gd name="adj1" fmla="val 50000"/>
              <a:gd name="adj2" fmla="val 49893"/>
            </a:avLst>
          </a:prstGeom>
          <a:solidFill>
            <a:srgbClr val="D60093"/>
          </a:solidFill>
          <a:ln w="6350" algn="ctr">
            <a:solidFill>
              <a:srgbClr val="D6009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72365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65B5DB8D-1294-7262-F787-9B7CBA481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F3AB416-9CD3-27E7-B8DB-303DA2ECD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7033A07C-812F-5C74-2B40-9C73FA4BA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355872"/>
              </p:ext>
            </p:extLst>
          </p:nvPr>
        </p:nvGraphicFramePr>
        <p:xfrm>
          <a:off x="1618139" y="226387"/>
          <a:ext cx="3605922" cy="2749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點陣圖影像" r:id="rId3" imgW="4580952" imgH="3495238" progId="Paint.Picture">
                  <p:embed/>
                </p:oleObj>
              </mc:Choice>
              <mc:Fallback>
                <p:oleObj name="點陣圖影像" r:id="rId3" imgW="4580952" imgH="3495238" progId="Paint.Picture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7033A07C-812F-5C74-2B40-9C73FA4BA7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8139" y="226387"/>
                        <a:ext cx="3605922" cy="27497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EE8F23D8-3E52-3287-3087-8A3CEF662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CCCDD19E-9928-9122-BE11-88C61D2D49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043186"/>
              </p:ext>
            </p:extLst>
          </p:nvPr>
        </p:nvGraphicFramePr>
        <p:xfrm>
          <a:off x="5901231" y="352282"/>
          <a:ext cx="2137869" cy="2447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點陣圖影像" r:id="rId5" imgW="2715004" imgH="3076190" progId="Paint.Picture">
                  <p:embed/>
                </p:oleObj>
              </mc:Choice>
              <mc:Fallback>
                <p:oleObj name="點陣圖影像" r:id="rId5" imgW="2715004" imgH="3076190" progId="Paint.Picture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CCCDD19E-9928-9122-BE11-88C61D2D49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1231" y="352282"/>
                        <a:ext cx="2137869" cy="2447942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00B05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id="{762176A6-023B-A803-F6D9-4A6EF1D50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816" y="3288484"/>
            <a:ext cx="1660077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5F1B63C6-9054-B6EE-AE57-63F2C013ED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526186"/>
              </p:ext>
            </p:extLst>
          </p:nvPr>
        </p:nvGraphicFramePr>
        <p:xfrm>
          <a:off x="1575871" y="3402347"/>
          <a:ext cx="3737218" cy="281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點陣圖影像" r:id="rId7" imgW="4610744" imgH="3457143" progId="Paint.Picture">
                  <p:embed/>
                </p:oleObj>
              </mc:Choice>
              <mc:Fallback>
                <p:oleObj name="點陣圖影像" r:id="rId7" imgW="4610744" imgH="3457143" progId="Paint.Picture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5F1B63C6-9054-B6EE-AE57-63F2C013ED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871" y="3402347"/>
                        <a:ext cx="3737218" cy="2810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>
            <a:extLst>
              <a:ext uri="{FF2B5EF4-FFF2-40B4-BE49-F238E27FC236}">
                <a16:creationId xmlns:a16="http://schemas.microsoft.com/office/drawing/2014/main" id="{988C8F5F-E9C2-DE92-D994-EF17854F0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40234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D90B9F62-D152-7647-970F-84ED0FD3F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71926"/>
              </p:ext>
            </p:extLst>
          </p:nvPr>
        </p:nvGraphicFramePr>
        <p:xfrm>
          <a:off x="5897588" y="3065918"/>
          <a:ext cx="2993687" cy="3654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點陣圖影像" r:id="rId9" imgW="4133333" imgH="5047619" progId="Paint.Picture">
                  <p:embed/>
                </p:oleObj>
              </mc:Choice>
              <mc:Fallback>
                <p:oleObj name="點陣圖影像" r:id="rId9" imgW="4133333" imgH="5047619" progId="Paint.Picture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D90B9F62-D152-7647-970F-84ED0FD3F6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7588" y="3065918"/>
                        <a:ext cx="2993687" cy="3654059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0000CC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8571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891582"/>
            <a:ext cx="7766936" cy="1646302"/>
          </a:xfrm>
        </p:spPr>
        <p:txBody>
          <a:bodyPr anchor="t"/>
          <a:lstStyle/>
          <a:p>
            <a:r>
              <a:rPr lang="en-US" altLang="zh-TW" b="1" dirty="0" err="1">
                <a:solidFill>
                  <a:srgbClr val="FF9933"/>
                </a:solidFill>
              </a:rPr>
              <a:t>mBlock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en-US" altLang="zh-TW" b="1" dirty="0">
                <a:solidFill>
                  <a:srgbClr val="FF9933"/>
                </a:solidFill>
              </a:rPr>
              <a:t>AI</a:t>
            </a:r>
            <a:r>
              <a:rPr lang="zh-TW" altLang="en-US" b="1" dirty="0">
                <a:solidFill>
                  <a:srgbClr val="FF9933"/>
                </a:solidFill>
              </a:rPr>
              <a:t>模型訓練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668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4C27846-CFDA-4787-9A1B-6011F4714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44" y="2238331"/>
            <a:ext cx="5686812" cy="3038344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0C35B845-4813-47A8-B843-F95821C9F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059" y="1631434"/>
            <a:ext cx="5989197" cy="473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161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D5D578D-D773-161F-74E1-6F0F76019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155" y="1930400"/>
            <a:ext cx="7804727" cy="390847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113E675-40F3-76BF-B3B3-AEDCD8D3F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662" y="1270000"/>
            <a:ext cx="3463862" cy="4790447"/>
          </a:xfrm>
          <a:prstGeom prst="rect">
            <a:avLst/>
          </a:prstGeom>
          <a:ln w="57150">
            <a:solidFill>
              <a:srgbClr val="D60093"/>
            </a:solidFill>
          </a:ln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E4AF033-9D9A-4AB0-BB82-A97267E7F4E0}"/>
              </a:ext>
            </a:extLst>
          </p:cNvPr>
          <p:cNvSpPr/>
          <p:nvPr/>
        </p:nvSpPr>
        <p:spPr>
          <a:xfrm>
            <a:off x="7243948" y="2625754"/>
            <a:ext cx="1010819" cy="1400962"/>
          </a:xfrm>
          <a:prstGeom prst="rect">
            <a:avLst/>
          </a:prstGeom>
          <a:noFill/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箭號: 向右 7">
            <a:extLst>
              <a:ext uri="{FF2B5EF4-FFF2-40B4-BE49-F238E27FC236}">
                <a16:creationId xmlns:a16="http://schemas.microsoft.com/office/drawing/2014/main" id="{10E3B93F-F8A3-B608-F5EF-10F972671163}"/>
              </a:ext>
            </a:extLst>
          </p:cNvPr>
          <p:cNvSpPr/>
          <p:nvPr/>
        </p:nvSpPr>
        <p:spPr>
          <a:xfrm rot="19147945">
            <a:off x="8013250" y="2207416"/>
            <a:ext cx="904824" cy="4991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367381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70E4939-3E14-45F5-855E-007E241C3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744698"/>
            <a:ext cx="5367156" cy="4046665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EBA26DA-F016-42B2-AECB-6FEACFF23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059" y="2147259"/>
            <a:ext cx="5036435" cy="309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38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HK" sz="4400" b="1" dirty="0">
                <a:solidFill>
                  <a:srgbClr val="FF9933"/>
                </a:solidFill>
              </a:rPr>
              <a:t>AI </a:t>
            </a:r>
            <a:r>
              <a:rPr lang="zh-TW" altLang="en-US" sz="4400" b="1" dirty="0">
                <a:solidFill>
                  <a:srgbClr val="FF9933"/>
                </a:solidFill>
              </a:rPr>
              <a:t>人工智能定義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9737C5-9798-42EA-94E9-14F7DA1CA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817" y="1690896"/>
            <a:ext cx="5466075" cy="4557504"/>
          </a:xfrm>
        </p:spPr>
        <p:txBody>
          <a:bodyPr>
            <a:normAutofit/>
          </a:bodyPr>
          <a:lstStyle/>
          <a:p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人工智慧的定義其實就是以</a:t>
            </a:r>
            <a:r>
              <a:rPr lang="zh-TW" altLang="en-US" sz="3600" b="1" i="0" dirty="0">
                <a:solidFill>
                  <a:srgbClr val="9933FF"/>
                </a:solidFill>
                <a:effectLst/>
                <a:latin typeface="Noto Sans Tamil UI"/>
              </a:rPr>
              <a:t>「人工」編寫的電腦程式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，去</a:t>
            </a:r>
            <a:r>
              <a:rPr lang="zh-TW" altLang="en-US" sz="3600" b="1" i="0" dirty="0">
                <a:solidFill>
                  <a:srgbClr val="9933FF"/>
                </a:solidFill>
                <a:effectLst/>
                <a:latin typeface="Noto Sans Tamil UI"/>
              </a:rPr>
              <a:t>模擬人類的「智慧」行為</a:t>
            </a:r>
            <a:endParaRPr lang="en-US" altLang="zh-TW" sz="3600" b="1" i="0" dirty="0">
              <a:solidFill>
                <a:srgbClr val="9933FF"/>
              </a:solidFill>
              <a:effectLst/>
              <a:latin typeface="Noto Sans Tamil UI"/>
            </a:endParaRPr>
          </a:p>
          <a:p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包含</a:t>
            </a:r>
            <a:r>
              <a:rPr lang="zh-TW" altLang="en-US" sz="3600" b="1" i="0" dirty="0">
                <a:solidFill>
                  <a:srgbClr val="FF0000"/>
                </a:solidFill>
                <a:effectLst/>
                <a:latin typeface="Noto Sans Tamil UI"/>
              </a:rPr>
              <a:t>「分解」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、</a:t>
            </a:r>
            <a:r>
              <a:rPr lang="zh-TW" altLang="en-US" sz="3600" b="1" i="0" dirty="0">
                <a:solidFill>
                  <a:srgbClr val="00B050"/>
                </a:solidFill>
                <a:effectLst/>
                <a:latin typeface="Noto Sans Tamil UI"/>
              </a:rPr>
              <a:t>「模式識別」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、</a:t>
            </a:r>
            <a:r>
              <a:rPr lang="zh-TW" altLang="en-US" sz="3600" b="1" i="0" dirty="0">
                <a:solidFill>
                  <a:srgbClr val="00B0F0"/>
                </a:solidFill>
                <a:effectLst/>
                <a:latin typeface="Noto Sans Tamil UI"/>
              </a:rPr>
              <a:t>「算法」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及</a:t>
            </a:r>
            <a:r>
              <a:rPr lang="zh-TW" altLang="en-US" sz="3600" b="1" i="0" dirty="0">
                <a:solidFill>
                  <a:srgbClr val="FF9933"/>
                </a:solidFill>
                <a:effectLst/>
                <a:latin typeface="Noto Sans Tamil UI"/>
              </a:rPr>
              <a:t>「抽象」</a:t>
            </a:r>
            <a:r>
              <a:rPr lang="zh-TW" altLang="en-US" sz="3600" b="0" i="0" dirty="0">
                <a:solidFill>
                  <a:srgbClr val="333333"/>
                </a:solidFill>
                <a:effectLst/>
                <a:latin typeface="Noto Sans Tamil UI"/>
              </a:rPr>
              <a:t>等思維技巧</a:t>
            </a:r>
            <a:endParaRPr lang="zh-HK" altLang="en-US" sz="36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A3E8005-AD8E-42D9-9D27-40A251509D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47643" y="280635"/>
            <a:ext cx="3004185" cy="1894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69C6823C-682A-4F3B-B7A3-A81B298B4425}"/>
              </a:ext>
            </a:extLst>
          </p:cNvPr>
          <p:cNvSpPr/>
          <p:nvPr/>
        </p:nvSpPr>
        <p:spPr>
          <a:xfrm>
            <a:off x="9960772" y="2744587"/>
            <a:ext cx="1986106" cy="147646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矩形: 圓角 19">
            <a:extLst>
              <a:ext uri="{FF2B5EF4-FFF2-40B4-BE49-F238E27FC236}">
                <a16:creationId xmlns:a16="http://schemas.microsoft.com/office/drawing/2014/main" id="{5F143494-EE4B-49BB-A953-252BE40FEC1E}"/>
              </a:ext>
            </a:extLst>
          </p:cNvPr>
          <p:cNvSpPr/>
          <p:nvPr/>
        </p:nvSpPr>
        <p:spPr>
          <a:xfrm>
            <a:off x="5889838" y="2744587"/>
            <a:ext cx="1986902" cy="147646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D6009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: 圓角 20">
            <a:extLst>
              <a:ext uri="{FF2B5EF4-FFF2-40B4-BE49-F238E27FC236}">
                <a16:creationId xmlns:a16="http://schemas.microsoft.com/office/drawing/2014/main" id="{46AEAE56-7E78-4091-BC58-6FA4B915ED85}"/>
              </a:ext>
            </a:extLst>
          </p:cNvPr>
          <p:cNvSpPr/>
          <p:nvPr/>
        </p:nvSpPr>
        <p:spPr>
          <a:xfrm>
            <a:off x="5889838" y="4696607"/>
            <a:ext cx="1986106" cy="147646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66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2004608C-B178-4DF7-B5F3-7B846607180B}"/>
              </a:ext>
            </a:extLst>
          </p:cNvPr>
          <p:cNvSpPr/>
          <p:nvPr/>
        </p:nvSpPr>
        <p:spPr>
          <a:xfrm>
            <a:off x="9925755" y="4817484"/>
            <a:ext cx="1986106" cy="147646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2850A4FF-BB67-42F3-A023-87E2C23B6F10}"/>
              </a:ext>
            </a:extLst>
          </p:cNvPr>
          <p:cNvGrpSpPr/>
          <p:nvPr/>
        </p:nvGrpSpPr>
        <p:grpSpPr>
          <a:xfrm>
            <a:off x="7126925" y="2745257"/>
            <a:ext cx="3424903" cy="3425569"/>
            <a:chOff x="3149244" y="2166417"/>
            <a:chExt cx="3424903" cy="3425569"/>
          </a:xfrm>
        </p:grpSpPr>
        <p:sp>
          <p:nvSpPr>
            <p:cNvPr id="8" name="局部圓 7">
              <a:extLst>
                <a:ext uri="{FF2B5EF4-FFF2-40B4-BE49-F238E27FC236}">
                  <a16:creationId xmlns:a16="http://schemas.microsoft.com/office/drawing/2014/main" id="{F6409158-7984-472F-942E-890FFE93F44D}"/>
                </a:ext>
              </a:extLst>
            </p:cNvPr>
            <p:cNvSpPr/>
            <p:nvPr/>
          </p:nvSpPr>
          <p:spPr>
            <a:xfrm rot="10800000">
              <a:off x="3149247" y="2166417"/>
              <a:ext cx="3424900" cy="3424900"/>
            </a:xfrm>
            <a:prstGeom prst="pie">
              <a:avLst>
                <a:gd name="adj1" fmla="val 0"/>
                <a:gd name="adj2" fmla="val 5461066"/>
              </a:avLst>
            </a:prstGeom>
            <a:solidFill>
              <a:srgbClr val="D60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局部圓 8">
              <a:extLst>
                <a:ext uri="{FF2B5EF4-FFF2-40B4-BE49-F238E27FC236}">
                  <a16:creationId xmlns:a16="http://schemas.microsoft.com/office/drawing/2014/main" id="{0CB77C18-73BB-44F5-9A21-F46523F02787}"/>
                </a:ext>
              </a:extLst>
            </p:cNvPr>
            <p:cNvSpPr/>
            <p:nvPr/>
          </p:nvSpPr>
          <p:spPr>
            <a:xfrm rot="10800000">
              <a:off x="3149247" y="2167086"/>
              <a:ext cx="3424900" cy="3424900"/>
            </a:xfrm>
            <a:prstGeom prst="pie">
              <a:avLst>
                <a:gd name="adj1" fmla="val 5451912"/>
                <a:gd name="adj2" fmla="val 10817187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局部圓 9">
              <a:extLst>
                <a:ext uri="{FF2B5EF4-FFF2-40B4-BE49-F238E27FC236}">
                  <a16:creationId xmlns:a16="http://schemas.microsoft.com/office/drawing/2014/main" id="{08426334-8B1C-4B01-BF72-06FA68B3092A}"/>
                </a:ext>
              </a:extLst>
            </p:cNvPr>
            <p:cNvSpPr/>
            <p:nvPr/>
          </p:nvSpPr>
          <p:spPr>
            <a:xfrm rot="16200000">
              <a:off x="3149246" y="2166418"/>
              <a:ext cx="3424900" cy="3424900"/>
            </a:xfrm>
            <a:prstGeom prst="pie">
              <a:avLst>
                <a:gd name="adj1" fmla="val 5401394"/>
                <a:gd name="adj2" fmla="val 1081718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局部圓 10">
              <a:extLst>
                <a:ext uri="{FF2B5EF4-FFF2-40B4-BE49-F238E27FC236}">
                  <a16:creationId xmlns:a16="http://schemas.microsoft.com/office/drawing/2014/main" id="{23FA49A7-00F6-4414-8C98-5621AF826EA6}"/>
                </a:ext>
              </a:extLst>
            </p:cNvPr>
            <p:cNvSpPr/>
            <p:nvPr/>
          </p:nvSpPr>
          <p:spPr>
            <a:xfrm>
              <a:off x="3149244" y="2166417"/>
              <a:ext cx="3424900" cy="3424900"/>
            </a:xfrm>
            <a:prstGeom prst="pie">
              <a:avLst>
                <a:gd name="adj1" fmla="val 5401394"/>
                <a:gd name="adj2" fmla="val 1081718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橢圓 11">
              <a:extLst>
                <a:ext uri="{FF2B5EF4-FFF2-40B4-BE49-F238E27FC236}">
                  <a16:creationId xmlns:a16="http://schemas.microsoft.com/office/drawing/2014/main" id="{2C92080E-EC6C-4AD5-BCAA-C57B031D5DF2}"/>
                </a:ext>
              </a:extLst>
            </p:cNvPr>
            <p:cNvSpPr/>
            <p:nvPr/>
          </p:nvSpPr>
          <p:spPr>
            <a:xfrm>
              <a:off x="4044023" y="3073524"/>
              <a:ext cx="1610686" cy="1610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AA17E4E8-4932-49FF-87EB-C20A43B51C34}"/>
                </a:ext>
              </a:extLst>
            </p:cNvPr>
            <p:cNvSpPr txBox="1"/>
            <p:nvPr/>
          </p:nvSpPr>
          <p:spPr>
            <a:xfrm>
              <a:off x="4100059" y="3463368"/>
              <a:ext cx="15307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400" b="1" dirty="0"/>
                <a:t>計算思維的技巧</a:t>
              </a:r>
              <a:endParaRPr lang="zh-HK" altLang="en-US" sz="2400" b="1" dirty="0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531976C-3481-4626-8D3D-AF2FEA3E863A}"/>
                </a:ext>
              </a:extLst>
            </p:cNvPr>
            <p:cNvSpPr txBox="1"/>
            <p:nvPr/>
          </p:nvSpPr>
          <p:spPr>
            <a:xfrm>
              <a:off x="5308458" y="2686746"/>
              <a:ext cx="8732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000" b="1" dirty="0">
                  <a:solidFill>
                    <a:schemeClr val="bg1"/>
                  </a:solidFill>
                </a:rPr>
                <a:t>模式</a:t>
              </a:r>
              <a:endParaRPr lang="en-US" altLang="zh-TW" sz="2000" b="1" dirty="0">
                <a:solidFill>
                  <a:schemeClr val="bg1"/>
                </a:solidFill>
              </a:endParaRPr>
            </a:p>
            <a:p>
              <a:pPr algn="ctr"/>
              <a:r>
                <a:rPr lang="zh-TW" altLang="en-US" sz="2000" b="1" dirty="0">
                  <a:solidFill>
                    <a:schemeClr val="bg1"/>
                  </a:solidFill>
                </a:rPr>
                <a:t>識別</a:t>
              </a:r>
              <a:endParaRPr lang="zh-HK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013CF1E4-892F-4339-905C-BD1826343457}"/>
                </a:ext>
              </a:extLst>
            </p:cNvPr>
            <p:cNvSpPr txBox="1"/>
            <p:nvPr/>
          </p:nvSpPr>
          <p:spPr>
            <a:xfrm>
              <a:off x="3551247" y="2862869"/>
              <a:ext cx="873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000" b="1" dirty="0">
                  <a:solidFill>
                    <a:schemeClr val="bg1"/>
                  </a:solidFill>
                </a:rPr>
                <a:t>分解</a:t>
              </a:r>
              <a:endParaRPr lang="zh-HK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99A0A5A3-AA22-4000-B36A-068B0DCD2DB6}"/>
                </a:ext>
              </a:extLst>
            </p:cNvPr>
            <p:cNvSpPr txBox="1"/>
            <p:nvPr/>
          </p:nvSpPr>
          <p:spPr>
            <a:xfrm>
              <a:off x="3607413" y="4522041"/>
              <a:ext cx="873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000" b="1" dirty="0">
                  <a:solidFill>
                    <a:schemeClr val="bg1"/>
                  </a:solidFill>
                </a:rPr>
                <a:t>算法</a:t>
              </a:r>
              <a:endParaRPr lang="zh-HK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ABCB8D49-FD9C-4966-8FB2-2BF617B87BFB}"/>
                </a:ext>
              </a:extLst>
            </p:cNvPr>
            <p:cNvSpPr txBox="1"/>
            <p:nvPr/>
          </p:nvSpPr>
          <p:spPr>
            <a:xfrm>
              <a:off x="5274270" y="4499351"/>
              <a:ext cx="873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000" b="1" dirty="0">
                  <a:solidFill>
                    <a:schemeClr val="bg1"/>
                  </a:solidFill>
                </a:rPr>
                <a:t>抽象</a:t>
              </a:r>
              <a:endParaRPr lang="zh-HK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343DD345-0736-4ECC-ABE6-0EBD19E08311}"/>
              </a:ext>
            </a:extLst>
          </p:cNvPr>
          <p:cNvSpPr txBox="1"/>
          <p:nvPr/>
        </p:nvSpPr>
        <p:spPr>
          <a:xfrm>
            <a:off x="5997677" y="3021153"/>
            <a:ext cx="14583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HK" sz="1800" b="1" kern="100" dirty="0">
                <a:solidFill>
                  <a:srgbClr val="FF0066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將複雜的問題分解成更小的部分。</a:t>
            </a:r>
            <a:endParaRPr lang="zh-HK" altLang="en-US" b="1" dirty="0">
              <a:solidFill>
                <a:srgbClr val="FF0066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5CB79065-DB8E-4EE6-AA67-156F6A999364}"/>
              </a:ext>
            </a:extLst>
          </p:cNvPr>
          <p:cNvSpPr txBox="1"/>
          <p:nvPr/>
        </p:nvSpPr>
        <p:spPr>
          <a:xfrm>
            <a:off x="10553452" y="2882653"/>
            <a:ext cx="13063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HK" sz="1800" b="1" kern="100" dirty="0">
                <a:solidFill>
                  <a:srgbClr val="00B050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觀察問題之間或內部的模式或相似性。</a:t>
            </a:r>
            <a:endParaRPr lang="zh-HK" altLang="en-US" b="1" dirty="0">
              <a:solidFill>
                <a:srgbClr val="00B050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4240DAEE-3986-432B-8BB2-608E07874452}"/>
              </a:ext>
            </a:extLst>
          </p:cNvPr>
          <p:cNvSpPr txBox="1"/>
          <p:nvPr/>
        </p:nvSpPr>
        <p:spPr>
          <a:xfrm>
            <a:off x="5955313" y="5016636"/>
            <a:ext cx="14583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HK" sz="1800" b="1" kern="100" dirty="0">
                <a:solidFill>
                  <a:srgbClr val="0070C0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開發逐步解決問題的方案。</a:t>
            </a:r>
            <a:endParaRPr lang="zh-HK" altLang="en-US" b="1" dirty="0">
              <a:solidFill>
                <a:srgbClr val="0070C0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2E906D1D-9124-4682-8CB1-AFA882F83BF3}"/>
              </a:ext>
            </a:extLst>
          </p:cNvPr>
          <p:cNvSpPr txBox="1"/>
          <p:nvPr/>
        </p:nvSpPr>
        <p:spPr>
          <a:xfrm>
            <a:off x="10401443" y="4989723"/>
            <a:ext cx="14583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HK" sz="1800" b="1" kern="100" dirty="0">
                <a:solidFill>
                  <a:srgbClr val="FF9933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只關注重要的特徵，忽略無關重要的細節。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6065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918111-B3B6-4369-9CBC-7EA3468A4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4874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49E2C745-EAA7-4542-B45F-992EC12F6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468555"/>
              </p:ext>
            </p:extLst>
          </p:nvPr>
        </p:nvGraphicFramePr>
        <p:xfrm>
          <a:off x="788565" y="1997512"/>
          <a:ext cx="3453756" cy="2734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點陣圖影像" r:id="rId3" imgW="3209524" imgH="2553056" progId="Paint.Picture">
                  <p:embed/>
                </p:oleObj>
              </mc:Choice>
              <mc:Fallback>
                <p:oleObj name="點陣圖影像" r:id="rId3" imgW="3209524" imgH="2553056" progId="Paint.Picture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49E2C745-EAA7-4542-B45F-992EC12F65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65" y="1997512"/>
                        <a:ext cx="3453756" cy="2734811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3" name="Picture 3">
            <a:extLst>
              <a:ext uri="{FF2B5EF4-FFF2-40B4-BE49-F238E27FC236}">
                <a16:creationId xmlns:a16="http://schemas.microsoft.com/office/drawing/2014/main" id="{3DAB06B1-77D8-4069-BEC9-8C548DD78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154" y="1749673"/>
            <a:ext cx="6972905" cy="366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5823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en-US" b="1" dirty="0">
                <a:solidFill>
                  <a:srgbClr val="FF9933"/>
                </a:solidFill>
              </a:rPr>
              <a:t>智能錢幣分類器</a:t>
            </a:r>
            <a:r>
              <a:rPr lang="en-US" altLang="zh-TW" b="1" dirty="0">
                <a:solidFill>
                  <a:srgbClr val="FF9933"/>
                </a:solidFill>
              </a:rPr>
              <a:t/>
            </a:r>
            <a:br>
              <a:rPr lang="en-US" altLang="zh-TW" b="1" dirty="0">
                <a:solidFill>
                  <a:srgbClr val="FF9933"/>
                </a:solidFill>
              </a:rPr>
            </a:br>
            <a:r>
              <a:rPr lang="zh-TW" altLang="en-US" b="1" dirty="0">
                <a:solidFill>
                  <a:srgbClr val="FF9933"/>
                </a:solidFill>
              </a:rPr>
              <a:t>模型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6968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210F432-B131-4EA1-0E6C-8C3180DB74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905647"/>
              </p:ext>
            </p:extLst>
          </p:nvPr>
        </p:nvGraphicFramePr>
        <p:xfrm>
          <a:off x="661085" y="1642884"/>
          <a:ext cx="8213588" cy="485938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86151">
                  <a:extLst>
                    <a:ext uri="{9D8B030D-6E8A-4147-A177-3AD203B41FA5}">
                      <a16:colId xmlns:a16="http://schemas.microsoft.com/office/drawing/2014/main" val="1996550231"/>
                    </a:ext>
                  </a:extLst>
                </a:gridCol>
                <a:gridCol w="4725782">
                  <a:extLst>
                    <a:ext uri="{9D8B030D-6E8A-4147-A177-3AD203B41FA5}">
                      <a16:colId xmlns:a16="http://schemas.microsoft.com/office/drawing/2014/main" val="779295305"/>
                    </a:ext>
                  </a:extLst>
                </a:gridCol>
                <a:gridCol w="2101655">
                  <a:extLst>
                    <a:ext uri="{9D8B030D-6E8A-4147-A177-3AD203B41FA5}">
                      <a16:colId xmlns:a16="http://schemas.microsoft.com/office/drawing/2014/main" val="92407647"/>
                    </a:ext>
                  </a:extLst>
                </a:gridCol>
              </a:tblGrid>
              <a:tr h="809897"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 dirty="0">
                          <a:solidFill>
                            <a:schemeClr val="bg1"/>
                          </a:solidFill>
                          <a:effectLst/>
                        </a:rPr>
                        <a:t>編號</a:t>
                      </a:r>
                      <a:endParaRPr lang="zh-TW" sz="32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 dirty="0">
                          <a:solidFill>
                            <a:schemeClr val="bg1"/>
                          </a:solidFill>
                          <a:effectLst/>
                        </a:rPr>
                        <a:t>電子設備</a:t>
                      </a:r>
                      <a:endParaRPr lang="zh-TW" sz="32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 dirty="0">
                          <a:solidFill>
                            <a:schemeClr val="bg1"/>
                          </a:solidFill>
                          <a:effectLst/>
                        </a:rPr>
                        <a:t>數量</a:t>
                      </a:r>
                      <a:endParaRPr lang="zh-TW" sz="32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2146547"/>
                  </a:ext>
                </a:extLst>
              </a:tr>
              <a:tr h="809897"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1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 dirty="0">
                          <a:effectLst/>
                        </a:rPr>
                        <a:t>Arduino</a:t>
                      </a:r>
                      <a:r>
                        <a:rPr lang="zh-TW" sz="3200" kern="100" dirty="0">
                          <a:effectLst/>
                        </a:rPr>
                        <a:t>開發板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1</a:t>
                      </a:r>
                      <a:r>
                        <a:rPr lang="zh-TW" sz="3200" kern="100">
                          <a:effectLst/>
                        </a:rPr>
                        <a:t>塊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681354"/>
                  </a:ext>
                </a:extLst>
              </a:tr>
              <a:tr h="809897"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2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>
                          <a:effectLst/>
                        </a:rPr>
                        <a:t>杜邦線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 dirty="0">
                          <a:effectLst/>
                        </a:rPr>
                        <a:t>3</a:t>
                      </a:r>
                      <a:r>
                        <a:rPr lang="zh-TW" sz="3200" kern="100" dirty="0">
                          <a:effectLst/>
                        </a:rPr>
                        <a:t>條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2559908"/>
                  </a:ext>
                </a:extLst>
              </a:tr>
              <a:tr h="809897"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3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 dirty="0">
                          <a:effectLst/>
                        </a:rPr>
                        <a:t>網絡攝錄機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1</a:t>
                      </a:r>
                      <a:r>
                        <a:rPr lang="zh-TW" sz="3200" kern="100">
                          <a:effectLst/>
                        </a:rPr>
                        <a:t>枚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9408943"/>
                  </a:ext>
                </a:extLst>
              </a:tr>
              <a:tr h="809897"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>
                          <a:effectLst/>
                        </a:rPr>
                        <a:t>4</a:t>
                      </a:r>
                      <a:endParaRPr lang="zh-TW" sz="32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3200" kern="100" dirty="0">
                          <a:effectLst/>
                        </a:rPr>
                        <a:t>伺服馬達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 dirty="0">
                          <a:effectLst/>
                        </a:rPr>
                        <a:t>1</a:t>
                      </a:r>
                      <a:r>
                        <a:rPr lang="zh-TW" sz="3200" kern="100" dirty="0">
                          <a:effectLst/>
                        </a:rPr>
                        <a:t>枚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5204850"/>
                  </a:ext>
                </a:extLst>
              </a:tr>
              <a:tr h="809897">
                <a:tc>
                  <a:txBody>
                    <a:bodyPr/>
                    <a:lstStyle/>
                    <a:p>
                      <a:pPr algn="ctr"/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kern="100" dirty="0">
                          <a:effectLst/>
                        </a:rPr>
                        <a:t>＊</a:t>
                      </a:r>
                      <a:r>
                        <a:rPr lang="zh-TW" sz="3200" kern="100" dirty="0">
                          <a:effectLst/>
                        </a:rPr>
                        <a:t>錢幣</a:t>
                      </a:r>
                      <a:r>
                        <a:rPr lang="zh-TW" altLang="en-US" sz="3200" kern="100" dirty="0">
                          <a:effectLst/>
                        </a:rPr>
                        <a:t>＊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00" dirty="0">
                          <a:effectLst/>
                        </a:rPr>
                        <a:t>2</a:t>
                      </a:r>
                      <a:r>
                        <a:rPr lang="zh-TW" sz="3200" kern="100" dirty="0">
                          <a:effectLst/>
                        </a:rPr>
                        <a:t>枚</a:t>
                      </a:r>
                      <a:endParaRPr lang="zh-TW" sz="3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4419766"/>
                  </a:ext>
                </a:extLst>
              </a:tr>
            </a:tbl>
          </a:graphicData>
        </a:graphic>
      </p:graphicFrame>
      <p:sp>
        <p:nvSpPr>
          <p:cNvPr id="3" name="標題 1">
            <a:extLst>
              <a:ext uri="{FF2B5EF4-FFF2-40B4-BE49-F238E27FC236}">
                <a16:creationId xmlns:a16="http://schemas.microsoft.com/office/drawing/2014/main" id="{A2592398-DCB2-54FA-5D43-B6D9E471E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0" y="584543"/>
            <a:ext cx="10659450" cy="950520"/>
          </a:xfrm>
        </p:spPr>
        <p:txBody>
          <a:bodyPr>
            <a:noAutofit/>
          </a:bodyPr>
          <a:lstStyle/>
          <a:p>
            <a:r>
              <a:rPr lang="zh-TW" altLang="en-US" sz="4800" b="1">
                <a:solidFill>
                  <a:srgbClr val="FF9933"/>
                </a:solidFill>
              </a:rPr>
              <a:t>材料包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485885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0" y="584543"/>
            <a:ext cx="10659450" cy="95052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</a:rPr>
              <a:t>智能錢幣分類器模型製作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7" name="圖片 6" descr="一張含有 外殼, 配件 的圖片&#10;&#10;自動產生的描述">
            <a:extLst>
              <a:ext uri="{FF2B5EF4-FFF2-40B4-BE49-F238E27FC236}">
                <a16:creationId xmlns:a16="http://schemas.microsoft.com/office/drawing/2014/main" id="{D5E71582-C9ED-8EA2-38EA-EC7A3EAC23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350" y="1535063"/>
            <a:ext cx="3397543" cy="257849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D819585F-8BE2-5D05-3D1A-5CCB4C6E3B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350" y="4237240"/>
            <a:ext cx="3397543" cy="2473949"/>
          </a:xfrm>
          <a:prstGeom prst="rect">
            <a:avLst/>
          </a:prstGeom>
        </p:spPr>
      </p:pic>
      <p:pic>
        <p:nvPicPr>
          <p:cNvPr id="11" name="圖片 10" descr="一張含有 文字 的圖片&#10;&#10;自動產生的描述">
            <a:extLst>
              <a:ext uri="{FF2B5EF4-FFF2-40B4-BE49-F238E27FC236}">
                <a16:creationId xmlns:a16="http://schemas.microsoft.com/office/drawing/2014/main" id="{8BD91265-2985-CE78-3F73-DC4AF9B2C3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455" y="1571631"/>
            <a:ext cx="4849320" cy="508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097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0" y="584543"/>
            <a:ext cx="10659450" cy="95052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</a:rPr>
              <a:t>智能錢幣分類器模型製作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3761B1A-A4A1-4A3B-92F2-2D53773771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311" y="1627474"/>
            <a:ext cx="3389050" cy="2489419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7EE6BBA7-560A-4923-9A1E-22A3D090A9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311" y="4253860"/>
            <a:ext cx="3389051" cy="2201435"/>
          </a:xfrm>
          <a:prstGeom prst="rect">
            <a:avLst/>
          </a:prstGeom>
        </p:spPr>
      </p:pic>
      <p:pic>
        <p:nvPicPr>
          <p:cNvPr id="7" name="圖片 6" descr="一張含有 外殼, 配件 的圖片&#10;&#10;自動產生的描述">
            <a:extLst>
              <a:ext uri="{FF2B5EF4-FFF2-40B4-BE49-F238E27FC236}">
                <a16:creationId xmlns:a16="http://schemas.microsoft.com/office/drawing/2014/main" id="{7BB06A33-508C-4425-A668-7DE514742B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279" y="1627474"/>
            <a:ext cx="3263905" cy="2489419"/>
          </a:xfrm>
          <a:prstGeom prst="rect">
            <a:avLst/>
          </a:prstGeom>
        </p:spPr>
      </p:pic>
      <p:pic>
        <p:nvPicPr>
          <p:cNvPr id="11" name="圖片 10" descr="一張含有 外殼, 配件 的圖片&#10;&#10;自動產生的描述">
            <a:extLst>
              <a:ext uri="{FF2B5EF4-FFF2-40B4-BE49-F238E27FC236}">
                <a16:creationId xmlns:a16="http://schemas.microsoft.com/office/drawing/2014/main" id="{94D20360-250F-4F8F-93AD-FD686E89D4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280" y="4250651"/>
            <a:ext cx="3263904" cy="227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42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504839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DD575C4-4C8D-4E0B-8A1E-BD6AC538EFAD}"/>
              </a:ext>
            </a:extLst>
          </p:cNvPr>
          <p:cNvSpPr/>
          <p:nvPr/>
        </p:nvSpPr>
        <p:spPr>
          <a:xfrm>
            <a:off x="5669769" y="1088259"/>
            <a:ext cx="6413241" cy="5027404"/>
          </a:xfrm>
          <a:prstGeom prst="roundRect">
            <a:avLst>
              <a:gd name="adj" fmla="val 9126"/>
            </a:avLst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800" b="1" dirty="0">
                <a:solidFill>
                  <a:srgbClr val="D60093"/>
                </a:solidFill>
              </a:rPr>
              <a:t>預設：</a:t>
            </a:r>
            <a:endParaRPr lang="en-US" altLang="zh-TW" sz="4800" b="1" dirty="0">
              <a:solidFill>
                <a:srgbClr val="D60093"/>
              </a:solidFill>
            </a:endParaRPr>
          </a:p>
          <a:p>
            <a:r>
              <a:rPr lang="zh-TW" altLang="en-US" sz="4400" dirty="0">
                <a:solidFill>
                  <a:srgbClr val="00B050"/>
                </a:solidFill>
              </a:rPr>
              <a:t>伺服馬達接駁至</a:t>
            </a:r>
            <a:r>
              <a:rPr lang="en-US" altLang="zh-TW" sz="4400" dirty="0">
                <a:solidFill>
                  <a:srgbClr val="00B050"/>
                </a:solidFill>
              </a:rPr>
              <a:t>Arduino</a:t>
            </a:r>
            <a:r>
              <a:rPr lang="zh-TW" altLang="en-US" sz="4400" dirty="0">
                <a:solidFill>
                  <a:srgbClr val="00B050"/>
                </a:solidFill>
              </a:rPr>
              <a:t>擴展板的</a:t>
            </a:r>
            <a:r>
              <a:rPr lang="zh-TW" altLang="en-US" sz="4400" b="1" dirty="0">
                <a:solidFill>
                  <a:srgbClr val="00B050"/>
                </a:solidFill>
              </a:rPr>
              <a:t>腳位９</a:t>
            </a:r>
            <a:endParaRPr lang="en-US" altLang="zh-TW" sz="4400" b="1" dirty="0">
              <a:solidFill>
                <a:srgbClr val="00B050"/>
              </a:solidFill>
            </a:endParaRPr>
          </a:p>
          <a:p>
            <a:r>
              <a:rPr lang="en-US" altLang="zh-TW" sz="4400" b="1" dirty="0">
                <a:solidFill>
                  <a:srgbClr val="FF0000"/>
                </a:solidFill>
              </a:rPr>
              <a:t>+VE </a:t>
            </a:r>
            <a:r>
              <a:rPr lang="en-US" altLang="zh-TW" sz="4400" b="1" dirty="0">
                <a:solidFill>
                  <a:srgbClr val="FFFF00"/>
                </a:solidFill>
              </a:rPr>
              <a:t>			</a:t>
            </a:r>
            <a:r>
              <a:rPr lang="en-US" altLang="zh-TW" sz="4400" b="1" dirty="0">
                <a:solidFill>
                  <a:srgbClr val="FF0000"/>
                </a:solidFill>
              </a:rPr>
              <a:t>5V</a:t>
            </a:r>
          </a:p>
          <a:p>
            <a:r>
              <a:rPr lang="en-US" altLang="zh-TW" sz="4400" b="1" dirty="0">
                <a:solidFill>
                  <a:srgbClr val="663300"/>
                </a:solidFill>
              </a:rPr>
              <a:t>-VE</a:t>
            </a:r>
            <a:r>
              <a:rPr lang="en-US" altLang="zh-TW" sz="4400" b="1" dirty="0">
                <a:solidFill>
                  <a:srgbClr val="FFFF00"/>
                </a:solidFill>
              </a:rPr>
              <a:t>				</a:t>
            </a:r>
            <a:r>
              <a:rPr lang="en-US" altLang="zh-TW" sz="4400" b="1" dirty="0">
                <a:solidFill>
                  <a:schemeClr val="tx1"/>
                </a:solidFill>
              </a:rPr>
              <a:t>GND</a:t>
            </a:r>
          </a:p>
          <a:p>
            <a:r>
              <a:rPr lang="zh-TW" altLang="en-US" sz="4400" b="1" dirty="0">
                <a:solidFill>
                  <a:srgbClr val="FF9933"/>
                </a:solidFill>
              </a:rPr>
              <a:t>訊號</a:t>
            </a:r>
            <a:r>
              <a:rPr lang="en-US" altLang="zh-TW" sz="4400" b="1" dirty="0">
                <a:solidFill>
                  <a:srgbClr val="FFFF00"/>
                </a:solidFill>
              </a:rPr>
              <a:t>			</a:t>
            </a:r>
            <a:r>
              <a:rPr lang="zh-TW" altLang="en-US" sz="4400" b="1" dirty="0">
                <a:solidFill>
                  <a:srgbClr val="FF9933"/>
                </a:solidFill>
              </a:rPr>
              <a:t>腳位</a:t>
            </a:r>
            <a:r>
              <a:rPr lang="en-US" altLang="zh-TW" sz="4400" b="1" dirty="0">
                <a:solidFill>
                  <a:srgbClr val="FF9933"/>
                </a:solidFill>
              </a:rPr>
              <a:t>9</a:t>
            </a:r>
          </a:p>
          <a:p>
            <a:endParaRPr lang="zh-HK" alt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C97C6AD-CDEE-4026-BDD7-90B871478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342" y="1802780"/>
            <a:ext cx="1815750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箭號: 向右 7">
            <a:extLst>
              <a:ext uri="{FF2B5EF4-FFF2-40B4-BE49-F238E27FC236}">
                <a16:creationId xmlns:a16="http://schemas.microsoft.com/office/drawing/2014/main" id="{077506ED-6748-4DE0-8207-536BDCB1C5E3}"/>
              </a:ext>
            </a:extLst>
          </p:cNvPr>
          <p:cNvSpPr/>
          <p:nvPr/>
        </p:nvSpPr>
        <p:spPr>
          <a:xfrm>
            <a:off x="7221793" y="4251166"/>
            <a:ext cx="678426" cy="4163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箭號: 向右 10">
            <a:extLst>
              <a:ext uri="{FF2B5EF4-FFF2-40B4-BE49-F238E27FC236}">
                <a16:creationId xmlns:a16="http://schemas.microsoft.com/office/drawing/2014/main" id="{27C9E84B-457D-427C-9974-70E596AFE6EF}"/>
              </a:ext>
            </a:extLst>
          </p:cNvPr>
          <p:cNvSpPr/>
          <p:nvPr/>
        </p:nvSpPr>
        <p:spPr>
          <a:xfrm>
            <a:off x="7221793" y="4847240"/>
            <a:ext cx="678426" cy="4163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箭號: 向右 11">
            <a:extLst>
              <a:ext uri="{FF2B5EF4-FFF2-40B4-BE49-F238E27FC236}">
                <a16:creationId xmlns:a16="http://schemas.microsoft.com/office/drawing/2014/main" id="{78AF058F-F3FE-4543-9DB9-E2EDE3E1DD8B}"/>
              </a:ext>
            </a:extLst>
          </p:cNvPr>
          <p:cNvSpPr/>
          <p:nvPr/>
        </p:nvSpPr>
        <p:spPr>
          <a:xfrm>
            <a:off x="7221793" y="3609034"/>
            <a:ext cx="678426" cy="4163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B687FD7C-6D5F-799E-323C-DAF8FDFBB7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29" y="1825639"/>
            <a:ext cx="5157098" cy="38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038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0" y="584543"/>
            <a:ext cx="10659450" cy="950520"/>
          </a:xfrm>
        </p:spPr>
        <p:txBody>
          <a:bodyPr>
            <a:noAutofit/>
          </a:bodyPr>
          <a:lstStyle/>
          <a:p>
            <a:r>
              <a:rPr lang="zh-TW" altLang="en-US" sz="4800" b="1" dirty="0">
                <a:solidFill>
                  <a:srgbClr val="FF9933"/>
                </a:solidFill>
              </a:rPr>
              <a:t>智能錢幣分類器模型製作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B6BE62C-20FE-0655-9D61-EE2112E931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3941" y="1973603"/>
            <a:ext cx="5264581" cy="4028303"/>
          </a:xfrm>
          <a:prstGeom prst="rect">
            <a:avLst/>
          </a:prstGeom>
        </p:spPr>
      </p:pic>
      <p:pic>
        <p:nvPicPr>
          <p:cNvPr id="9" name="圖片 8" descr="一張含有 盒子, 電子用品 的圖片&#10;&#10;自動產生的描述">
            <a:extLst>
              <a:ext uri="{FF2B5EF4-FFF2-40B4-BE49-F238E27FC236}">
                <a16:creationId xmlns:a16="http://schemas.microsoft.com/office/drawing/2014/main" id="{7C1116D5-6882-2736-CF53-926B2C551D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740" y="1668821"/>
            <a:ext cx="4422085" cy="464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968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3FF6452-AC3C-420C-A877-C14E3DE1B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63" y="1294231"/>
            <a:ext cx="11647673" cy="452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717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en-US" altLang="zh-TW" sz="4800" b="1" dirty="0">
                <a:solidFill>
                  <a:srgbClr val="FF9933"/>
                </a:solidFill>
              </a:rPr>
              <a:t> AI</a:t>
            </a:r>
            <a:r>
              <a:rPr lang="zh-TW" altLang="en-US" sz="4800" b="1" dirty="0">
                <a:solidFill>
                  <a:srgbClr val="FF9933"/>
                </a:solidFill>
              </a:rPr>
              <a:t>模型訓練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8EDDB-6121-4FF8-8BB9-A5B076390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2633613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11E3BFB9-9BB7-46C3-8859-F1E0AC4F6E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377128"/>
              </p:ext>
            </p:extLst>
          </p:nvPr>
        </p:nvGraphicFramePr>
        <p:xfrm>
          <a:off x="989900" y="1350628"/>
          <a:ext cx="9830491" cy="4941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點陣圖影像" r:id="rId3" imgW="13714286" imgH="6542857" progId="Paint.Picture">
                  <p:embed/>
                </p:oleObj>
              </mc:Choice>
              <mc:Fallback>
                <p:oleObj name="點陣圖影像" r:id="rId3" imgW="13714286" imgH="6542857" progId="Paint.Picture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11E3BFB9-9BB7-46C3-8859-F1E0AC4F6E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9900" y="1350628"/>
                        <a:ext cx="9830491" cy="49411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50762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8EDDB-6121-4FF8-8BB9-A5B076390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2633613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4A70B64-F34A-4D65-99AE-0D1E35846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04" y="1337886"/>
            <a:ext cx="1535708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3B483A18-F3EB-4174-A3EF-8A27CEE3D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103002"/>
              </p:ext>
            </p:extLst>
          </p:nvPr>
        </p:nvGraphicFramePr>
        <p:xfrm>
          <a:off x="561491" y="1496291"/>
          <a:ext cx="4458511" cy="3494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點陣圖影像" r:id="rId3" imgW="3381847" imgH="2638095" progId="Paint.Picture">
                  <p:embed/>
                </p:oleObj>
              </mc:Choice>
              <mc:Fallback>
                <p:oleObj name="點陣圖影像" r:id="rId3" imgW="3381847" imgH="2638095" progId="Paint.Picture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3B483A18-F3EB-4174-A3EF-8A27CEE3DF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491" y="1496291"/>
                        <a:ext cx="4458511" cy="34941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2586B380-9087-4E84-863B-F04ED6E99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190" y="13378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23091051-DF16-41FE-8F47-81A053928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255907"/>
              </p:ext>
            </p:extLst>
          </p:nvPr>
        </p:nvGraphicFramePr>
        <p:xfrm>
          <a:off x="5071190" y="1178493"/>
          <a:ext cx="4105209" cy="511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點陣圖影像" r:id="rId5" imgW="3115110" imgH="3885714" progId="Paint.Picture">
                  <p:embed/>
                </p:oleObj>
              </mc:Choice>
              <mc:Fallback>
                <p:oleObj name="點陣圖影像" r:id="rId5" imgW="3115110" imgH="3885714" progId="Paint.Picture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23091051-DF16-41FE-8F47-81A053928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1190" y="1178493"/>
                        <a:ext cx="4105209" cy="511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5364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/>
          <a:lstStyle/>
          <a:p>
            <a:r>
              <a:rPr lang="en-US" altLang="zh-HK" b="1" dirty="0">
                <a:solidFill>
                  <a:srgbClr val="FF9933"/>
                </a:solidFill>
              </a:rPr>
              <a:t>AI </a:t>
            </a:r>
            <a:r>
              <a:rPr lang="zh-TW" altLang="en-US" b="1" dirty="0">
                <a:solidFill>
                  <a:srgbClr val="FF9933"/>
                </a:solidFill>
              </a:rPr>
              <a:t>人工智能歷史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315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8EDDB-6121-4FF8-8BB9-A5B076390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2633613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4A70B64-F34A-4D65-99AE-0D1E35846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04" y="1337886"/>
            <a:ext cx="1535708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586B380-9087-4E84-863B-F04ED6E99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190" y="13378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4EC231DF-D55B-4225-9907-E503580D7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830" y="1337883"/>
            <a:ext cx="8972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593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12290" name="圖片 23">
            <a:extLst>
              <a:ext uri="{FF2B5EF4-FFF2-40B4-BE49-F238E27FC236}">
                <a16:creationId xmlns:a16="http://schemas.microsoft.com/office/drawing/2014/main" id="{01FA3508-E99C-4636-A81E-6072079A4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03" y="1983910"/>
            <a:ext cx="3762133" cy="289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圖片 30">
            <a:extLst>
              <a:ext uri="{FF2B5EF4-FFF2-40B4-BE49-F238E27FC236}">
                <a16:creationId xmlns:a16="http://schemas.microsoft.com/office/drawing/2014/main" id="{5185A05E-661E-42E0-B56A-8DC82B816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2981" y="1166769"/>
            <a:ext cx="3246437" cy="52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3556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CDED3A-C0A7-4A95-8A09-35EBEE58E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507" y="1496291"/>
            <a:ext cx="1509111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8D9B8BAA-A07B-4B64-9843-C47FDF35B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067505"/>
              </p:ext>
            </p:extLst>
          </p:nvPr>
        </p:nvGraphicFramePr>
        <p:xfrm>
          <a:off x="679508" y="1496290"/>
          <a:ext cx="4202885" cy="3786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點陣圖影像" r:id="rId3" imgW="3304762" imgH="2980952" progId="Paint.Picture">
                  <p:embed/>
                </p:oleObj>
              </mc:Choice>
              <mc:Fallback>
                <p:oleObj name="點陣圖影像" r:id="rId3" imgW="3304762" imgH="2980952" progId="Paint.Picture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8D9B8BAA-A07B-4B64-9843-C47FDF35BD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508" y="1496290"/>
                        <a:ext cx="4202885" cy="37863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E8CCFA3-9D96-410D-8241-17F30CE65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2240" y="72984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43FE0598-BB4A-4B6D-BF74-22E80AAB6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58843"/>
              </p:ext>
            </p:extLst>
          </p:nvPr>
        </p:nvGraphicFramePr>
        <p:xfrm>
          <a:off x="5130420" y="729843"/>
          <a:ext cx="4094473" cy="6040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點陣圖影像" r:id="rId5" imgW="3123810" imgH="4610744" progId="Paint.Picture">
                  <p:embed/>
                </p:oleObj>
              </mc:Choice>
              <mc:Fallback>
                <p:oleObj name="點陣圖影像" r:id="rId5" imgW="3123810" imgH="4610744" progId="Paint.Picture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43FE0598-BB4A-4B6D-BF74-22E80AAB63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420" y="729843"/>
                        <a:ext cx="4094473" cy="60400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0FFDA599-4328-4795-8CA6-D8F15942FC0B}"/>
              </a:ext>
            </a:extLst>
          </p:cNvPr>
          <p:cNvSpPr/>
          <p:nvPr/>
        </p:nvSpPr>
        <p:spPr>
          <a:xfrm>
            <a:off x="947956" y="4437776"/>
            <a:ext cx="3506598" cy="65434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9534125-19E3-4B90-8B23-260F31E73FE1}"/>
              </a:ext>
            </a:extLst>
          </p:cNvPr>
          <p:cNvSpPr/>
          <p:nvPr/>
        </p:nvSpPr>
        <p:spPr>
          <a:xfrm>
            <a:off x="5487798" y="2912378"/>
            <a:ext cx="3506598" cy="65434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0F2EAA-621E-4040-B384-12E946CBA7B8}"/>
              </a:ext>
            </a:extLst>
          </p:cNvPr>
          <p:cNvSpPr/>
          <p:nvPr/>
        </p:nvSpPr>
        <p:spPr>
          <a:xfrm>
            <a:off x="5487798" y="5169016"/>
            <a:ext cx="3506598" cy="65434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397963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B4C8823-E111-4A94-BC97-7AF4012FF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75" y="1342239"/>
            <a:ext cx="5574001" cy="4278384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FB7274B3-665B-43E0-B5D4-EE1C88116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272" y="2023808"/>
            <a:ext cx="3982385" cy="324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8530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HK" sz="4800" b="1" dirty="0" err="1">
                <a:solidFill>
                  <a:srgbClr val="FF9933"/>
                </a:solidFill>
                <a:latin typeface="+mj-ea"/>
              </a:rPr>
              <a:t>mBlock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415532-232C-464F-BEA3-6F1E9009D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678" y="1384184"/>
            <a:ext cx="1654007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5D5C909C-FA63-4A5F-BB22-3EA3EC26F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644496"/>
              </p:ext>
            </p:extLst>
          </p:nvPr>
        </p:nvGraphicFramePr>
        <p:xfrm>
          <a:off x="709457" y="1496291"/>
          <a:ext cx="4538948" cy="3657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點陣圖影像" r:id="rId3" imgW="3533333" imgH="2857899" progId="Paint.Picture">
                  <p:embed/>
                </p:oleObj>
              </mc:Choice>
              <mc:Fallback>
                <p:oleObj name="點陣圖影像" r:id="rId3" imgW="3533333" imgH="2857899" progId="Paint.Picture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5D5C909C-FA63-4A5F-BB22-3EA3EC26F7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457" y="1496291"/>
                        <a:ext cx="4538948" cy="36575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346EA826-9BF0-4A27-9641-E63E97CEF503}"/>
              </a:ext>
            </a:extLst>
          </p:cNvPr>
          <p:cNvSpPr/>
          <p:nvPr/>
        </p:nvSpPr>
        <p:spPr>
          <a:xfrm>
            <a:off x="811240" y="4229449"/>
            <a:ext cx="4437165" cy="65434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7905" name="圖片 52225">
            <a:extLst>
              <a:ext uri="{FF2B5EF4-FFF2-40B4-BE49-F238E27FC236}">
                <a16:creationId xmlns:a16="http://schemas.microsoft.com/office/drawing/2014/main" id="{0BD2BEE7-A17D-4035-BE56-14501968E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7886" y="1384184"/>
            <a:ext cx="4851633" cy="410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830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en-US" altLang="zh-HK" b="1" dirty="0">
                <a:solidFill>
                  <a:srgbClr val="FF9933"/>
                </a:solidFill>
              </a:rPr>
              <a:t>Arduino</a:t>
            </a:r>
            <a:r>
              <a:rPr lang="zh-TW" altLang="en-US" b="1" dirty="0">
                <a:solidFill>
                  <a:srgbClr val="FF9933"/>
                </a:solidFill>
              </a:rPr>
              <a:t>編程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5532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98396BD-CE06-4A40-BD76-07F234FB65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563" y="2065368"/>
            <a:ext cx="4469995" cy="317775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CD6479DA-02A9-40F2-B987-1C1E1B561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913" y="1326934"/>
            <a:ext cx="6392993" cy="465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5388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C2295484-EF94-42A2-B051-81E729E07D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820"/>
          <a:stretch/>
        </p:blipFill>
        <p:spPr>
          <a:xfrm>
            <a:off x="4971914" y="1284515"/>
            <a:ext cx="4748090" cy="3520357"/>
          </a:xfrm>
          <a:prstGeom prst="rect">
            <a:avLst/>
          </a:prstGeom>
        </p:spPr>
      </p:pic>
      <p:pic>
        <p:nvPicPr>
          <p:cNvPr id="20481" name="圖片 2">
            <a:extLst>
              <a:ext uri="{FF2B5EF4-FFF2-40B4-BE49-F238E27FC236}">
                <a16:creationId xmlns:a16="http://schemas.microsoft.com/office/drawing/2014/main" id="{5DE73C41-3C11-454D-81E1-20413A7F8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624" y="1342239"/>
            <a:ext cx="3344208" cy="340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EF8D8FF9-072C-467C-840A-09212DB1D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681" y="20041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ED46D5C4-F18A-4EA5-9476-A8D9379D0B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848145"/>
              </p:ext>
            </p:extLst>
          </p:nvPr>
        </p:nvGraphicFramePr>
        <p:xfrm>
          <a:off x="2505614" y="4862596"/>
          <a:ext cx="4732140" cy="163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點陣圖影像" r:id="rId5" imgW="2914286" imgH="1009791" progId="Paint.Picture">
                  <p:embed/>
                </p:oleObj>
              </mc:Choice>
              <mc:Fallback>
                <p:oleObj name="點陣圖影像" r:id="rId5" imgW="2914286" imgH="1009791" progId="Paint.Picture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ED46D5C4-F18A-4EA5-9476-A8D9379D0B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614" y="4862596"/>
                        <a:ext cx="4732140" cy="1639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09251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BB11B78-7DAC-4320-BB64-A630BE1CE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91269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C1D931DC-7E2D-4805-AEC1-DCC880D85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074022"/>
              </p:ext>
            </p:extLst>
          </p:nvPr>
        </p:nvGraphicFramePr>
        <p:xfrm>
          <a:off x="520118" y="1204378"/>
          <a:ext cx="4785372" cy="412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點陣圖影像" r:id="rId3" imgW="3524742" imgH="3048426" progId="Paint.Picture">
                  <p:embed/>
                </p:oleObj>
              </mc:Choice>
              <mc:Fallback>
                <p:oleObj name="點陣圖影像" r:id="rId3" imgW="3524742" imgH="3048426" progId="Paint.Picture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C1D931DC-7E2D-4805-AEC1-DCC880D853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118" y="1204378"/>
                        <a:ext cx="4785372" cy="41273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>
            <a:extLst>
              <a:ext uri="{FF2B5EF4-FFF2-40B4-BE49-F238E27FC236}">
                <a16:creationId xmlns:a16="http://schemas.microsoft.com/office/drawing/2014/main" id="{C40C377B-3F5C-4361-A56C-2965E6449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846" y="102345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CAC23D65-BAA4-4E26-9E00-9DEC8785A4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619280"/>
              </p:ext>
            </p:extLst>
          </p:nvPr>
        </p:nvGraphicFramePr>
        <p:xfrm>
          <a:off x="5394951" y="964733"/>
          <a:ext cx="4901706" cy="544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點陣圖影像" r:id="rId5" imgW="3390476" imgH="3761905" progId="Paint.Picture">
                  <p:embed/>
                </p:oleObj>
              </mc:Choice>
              <mc:Fallback>
                <p:oleObj name="點陣圖影像" r:id="rId5" imgW="3390476" imgH="3761905" progId="Paint.Picture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CAC23D65-BAA4-4E26-9E00-9DEC8785A4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4951" y="964733"/>
                        <a:ext cx="4901706" cy="54444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78405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5993FFB-A81C-4FB7-83AB-7AAA34A14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17" y="1514123"/>
            <a:ext cx="4781692" cy="39626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5B70F73D-F2D9-4F83-A6AF-2435483D1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854" y="1202207"/>
            <a:ext cx="3460080" cy="48294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185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8FD8C33-82B2-416A-86B6-389375B8D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C0AF6A-4BE4-4AE2-B382-72552531B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/>
          </a:p>
        </p:txBody>
      </p:sp>
      <p:pic>
        <p:nvPicPr>
          <p:cNvPr id="2050" name="Picture 2" descr="人工智慧、機器學習和深度學習哪裡不一樣?. 人工智慧(AI)最近越來越紅，但是你知道，人工智慧底下其實還包含「機器學習」及「… | by 行銷資料科學|">
            <a:extLst>
              <a:ext uri="{FF2B5EF4-FFF2-40B4-BE49-F238E27FC236}">
                <a16:creationId xmlns:a16="http://schemas.microsoft.com/office/drawing/2014/main" id="{926F77A8-2AFB-4484-A29C-C8825D58B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116" y="182886"/>
            <a:ext cx="10914077" cy="599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85D6E1C-7C91-421D-BF40-575583E046BD}"/>
              </a:ext>
            </a:extLst>
          </p:cNvPr>
          <p:cNvSpPr txBox="1"/>
          <p:nvPr/>
        </p:nvSpPr>
        <p:spPr>
          <a:xfrm>
            <a:off x="469782" y="6178523"/>
            <a:ext cx="11484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/>
              <a:t>https://medium.com/marketingdatascience/</a:t>
            </a:r>
            <a:r>
              <a:rPr lang="zh-TW" altLang="en-US" dirty="0"/>
              <a:t>人工智慧</a:t>
            </a:r>
            <a:r>
              <a:rPr lang="en-US" altLang="zh-TW" dirty="0"/>
              <a:t>-</a:t>
            </a:r>
            <a:r>
              <a:rPr lang="zh-TW" altLang="en-US" dirty="0"/>
              <a:t>機器學習和深度學習哪裡不一樣</a:t>
            </a:r>
            <a:r>
              <a:rPr lang="en-US" altLang="zh-TW" dirty="0"/>
              <a:t>-90ff862bf9b4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4773431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79" y="175491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  <a:latin typeface="+mj-ea"/>
              </a:rPr>
              <a:t>Arduino</a:t>
            </a:r>
            <a:r>
              <a:rPr lang="zh-TW" altLang="en-US" sz="4800" b="1" dirty="0">
                <a:solidFill>
                  <a:srgbClr val="FF9933"/>
                </a:solidFill>
                <a:latin typeface="+mj-ea"/>
              </a:rPr>
              <a:t>編程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959" y="1342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9FD6FF42-5A88-4EE4-86C5-3AA8B5996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32" y="1496290"/>
            <a:ext cx="3996077" cy="3459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554" name="圖片 52224">
            <a:extLst>
              <a:ext uri="{FF2B5EF4-FFF2-40B4-BE49-F238E27FC236}">
                <a16:creationId xmlns:a16="http://schemas.microsoft.com/office/drawing/2014/main" id="{FBA10609-2F2C-456E-8830-091AEBCED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6653" y="1496290"/>
            <a:ext cx="3284932" cy="33897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圖片 52225">
            <a:extLst>
              <a:ext uri="{FF2B5EF4-FFF2-40B4-BE49-F238E27FC236}">
                <a16:creationId xmlns:a16="http://schemas.microsoft.com/office/drawing/2014/main" id="{C0F0C35A-6436-4F35-BD31-1F635CDC2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3229" y="1461360"/>
            <a:ext cx="4081790" cy="3459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1110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en-US" altLang="zh-TW" b="1" dirty="0">
                <a:solidFill>
                  <a:srgbClr val="FF9933"/>
                </a:solidFill>
              </a:rPr>
              <a:t>3D</a:t>
            </a:r>
            <a:r>
              <a:rPr lang="zh-TW" altLang="en-US" b="1" dirty="0">
                <a:solidFill>
                  <a:srgbClr val="FF9933"/>
                </a:solidFill>
              </a:rPr>
              <a:t>錢幣分類碟製作</a:t>
            </a:r>
            <a:endParaRPr lang="zh-HK" altLang="en-US" b="1" dirty="0">
              <a:solidFill>
                <a:srgbClr val="FF9933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78D87E2-CD67-4D42-A928-E6A92F5D8D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72" y="217087"/>
            <a:ext cx="4058264" cy="274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862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62FBCAC-089C-47DF-B61A-B50906BD4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896" y="1710821"/>
            <a:ext cx="8154617" cy="4765479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9" name="箭號: 左-右雙向 8">
            <a:extLst>
              <a:ext uri="{FF2B5EF4-FFF2-40B4-BE49-F238E27FC236}">
                <a16:creationId xmlns:a16="http://schemas.microsoft.com/office/drawing/2014/main" id="{9C6EA1B8-86A3-46F2-B937-4199FC42AFC8}"/>
              </a:ext>
            </a:extLst>
          </p:cNvPr>
          <p:cNvSpPr/>
          <p:nvPr/>
        </p:nvSpPr>
        <p:spPr>
          <a:xfrm rot="3895637">
            <a:off x="2185129" y="4308725"/>
            <a:ext cx="1580638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9318ADA-8351-4922-87FE-E7636BAF082E}"/>
              </a:ext>
            </a:extLst>
          </p:cNvPr>
          <p:cNvSpPr txBox="1"/>
          <p:nvPr/>
        </p:nvSpPr>
        <p:spPr>
          <a:xfrm>
            <a:off x="2114413" y="4570533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50mm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7C80DE3-3050-4D05-BFED-9628B24F6A9E}"/>
              </a:ext>
            </a:extLst>
          </p:cNvPr>
          <p:cNvSpPr txBox="1"/>
          <p:nvPr/>
        </p:nvSpPr>
        <p:spPr>
          <a:xfrm>
            <a:off x="4894382" y="5481709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60mm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sp>
        <p:nvSpPr>
          <p:cNvPr id="14" name="箭號: 左-右雙向 13">
            <a:extLst>
              <a:ext uri="{FF2B5EF4-FFF2-40B4-BE49-F238E27FC236}">
                <a16:creationId xmlns:a16="http://schemas.microsoft.com/office/drawing/2014/main" id="{0B95357D-DB05-4ADE-9298-F950CB48AF2B}"/>
              </a:ext>
            </a:extLst>
          </p:cNvPr>
          <p:cNvSpPr/>
          <p:nvPr/>
        </p:nvSpPr>
        <p:spPr>
          <a:xfrm rot="10153499">
            <a:off x="3795859" y="4992076"/>
            <a:ext cx="2394732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箭號: 左-右雙向 15">
            <a:extLst>
              <a:ext uri="{FF2B5EF4-FFF2-40B4-BE49-F238E27FC236}">
                <a16:creationId xmlns:a16="http://schemas.microsoft.com/office/drawing/2014/main" id="{A4177AE4-7139-4B7B-8E22-348ED4455734}"/>
              </a:ext>
            </a:extLst>
          </p:cNvPr>
          <p:cNvSpPr/>
          <p:nvPr/>
        </p:nvSpPr>
        <p:spPr>
          <a:xfrm rot="5400000">
            <a:off x="5519406" y="4373198"/>
            <a:ext cx="427450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0060E286-FEFA-48E6-A8F8-96E3EADCA2E2}"/>
              </a:ext>
            </a:extLst>
          </p:cNvPr>
          <p:cNvSpPr txBox="1"/>
          <p:nvPr/>
        </p:nvSpPr>
        <p:spPr>
          <a:xfrm>
            <a:off x="5870216" y="4265887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2mm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52BB77-E3D2-46E4-8350-8535344C013E}"/>
              </a:ext>
            </a:extLst>
          </p:cNvPr>
          <p:cNvSpPr/>
          <p:nvPr/>
        </p:nvSpPr>
        <p:spPr>
          <a:xfrm>
            <a:off x="8460615" y="5090075"/>
            <a:ext cx="838417" cy="838417"/>
          </a:xfrm>
          <a:prstGeom prst="rect">
            <a:avLst/>
          </a:pr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D1A583D-7BF4-4A61-844A-CC350732B7FD}"/>
              </a:ext>
            </a:extLst>
          </p:cNvPr>
          <p:cNvSpPr txBox="1"/>
          <p:nvPr/>
        </p:nvSpPr>
        <p:spPr>
          <a:xfrm>
            <a:off x="9437648" y="4720996"/>
            <a:ext cx="16194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D60093"/>
                </a:solidFill>
              </a:rPr>
              <a:t>多邊形</a:t>
            </a:r>
            <a:endParaRPr lang="zh-HK" altLang="en-US" sz="36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4809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D5C01227-938F-4C4C-9EA1-33B6E4909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505" y="1670342"/>
            <a:ext cx="8073111" cy="471368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9318ADA-8351-4922-87FE-E7636BAF082E}"/>
              </a:ext>
            </a:extLst>
          </p:cNvPr>
          <p:cNvSpPr txBox="1"/>
          <p:nvPr/>
        </p:nvSpPr>
        <p:spPr>
          <a:xfrm>
            <a:off x="4476849" y="3534684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0066"/>
                </a:solidFill>
              </a:rPr>
              <a:t>10mm</a:t>
            </a:r>
            <a:endParaRPr lang="zh-HK" altLang="en-US" sz="2000" b="1" dirty="0">
              <a:solidFill>
                <a:srgbClr val="FF0066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7C80DE3-3050-4D05-BFED-9628B24F6A9E}"/>
              </a:ext>
            </a:extLst>
          </p:cNvPr>
          <p:cNvSpPr txBox="1"/>
          <p:nvPr/>
        </p:nvSpPr>
        <p:spPr>
          <a:xfrm>
            <a:off x="6072218" y="4787548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0066"/>
                </a:solidFill>
              </a:rPr>
              <a:t>55mm</a:t>
            </a:r>
            <a:endParaRPr lang="zh-HK" altLang="en-US" sz="2000" b="1" dirty="0">
              <a:solidFill>
                <a:srgbClr val="FF0066"/>
              </a:solidFill>
            </a:endParaRPr>
          </a:p>
        </p:txBody>
      </p:sp>
      <p:sp>
        <p:nvSpPr>
          <p:cNvPr id="14" name="箭號: 左-右雙向 13">
            <a:extLst>
              <a:ext uri="{FF2B5EF4-FFF2-40B4-BE49-F238E27FC236}">
                <a16:creationId xmlns:a16="http://schemas.microsoft.com/office/drawing/2014/main" id="{0B95357D-DB05-4ADE-9298-F950CB48AF2B}"/>
              </a:ext>
            </a:extLst>
          </p:cNvPr>
          <p:cNvSpPr/>
          <p:nvPr/>
        </p:nvSpPr>
        <p:spPr>
          <a:xfrm rot="2860448">
            <a:off x="6310192" y="3539798"/>
            <a:ext cx="1543986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112630BB-10C8-4A75-A5F7-9FE1EC7C09DA}"/>
              </a:ext>
            </a:extLst>
          </p:cNvPr>
          <p:cNvSpPr txBox="1"/>
          <p:nvPr/>
        </p:nvSpPr>
        <p:spPr>
          <a:xfrm>
            <a:off x="7082185" y="3273395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0066"/>
                </a:solidFill>
              </a:rPr>
              <a:t>45mm</a:t>
            </a:r>
            <a:endParaRPr lang="zh-HK" altLang="en-US" sz="2000" b="1" dirty="0">
              <a:solidFill>
                <a:srgbClr val="FF0066"/>
              </a:solidFill>
            </a:endParaRPr>
          </a:p>
        </p:txBody>
      </p:sp>
      <p:sp>
        <p:nvSpPr>
          <p:cNvPr id="16" name="箭號: 左-右雙向 15">
            <a:extLst>
              <a:ext uri="{FF2B5EF4-FFF2-40B4-BE49-F238E27FC236}">
                <a16:creationId xmlns:a16="http://schemas.microsoft.com/office/drawing/2014/main" id="{CB634F78-4356-4745-AB21-DAA205F95CB2}"/>
              </a:ext>
            </a:extLst>
          </p:cNvPr>
          <p:cNvSpPr/>
          <p:nvPr/>
        </p:nvSpPr>
        <p:spPr>
          <a:xfrm rot="10124446">
            <a:off x="5490715" y="4564358"/>
            <a:ext cx="1669735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箭號: 左-右雙向 16">
            <a:extLst>
              <a:ext uri="{FF2B5EF4-FFF2-40B4-BE49-F238E27FC236}">
                <a16:creationId xmlns:a16="http://schemas.microsoft.com/office/drawing/2014/main" id="{AA5F90C6-4A25-45A5-8A0B-F261E8DE8BC9}"/>
              </a:ext>
            </a:extLst>
          </p:cNvPr>
          <p:cNvSpPr/>
          <p:nvPr/>
        </p:nvSpPr>
        <p:spPr>
          <a:xfrm rot="5400000">
            <a:off x="4818542" y="4000777"/>
            <a:ext cx="400110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箭號: 左-右雙向 17">
            <a:extLst>
              <a:ext uri="{FF2B5EF4-FFF2-40B4-BE49-F238E27FC236}">
                <a16:creationId xmlns:a16="http://schemas.microsoft.com/office/drawing/2014/main" id="{4A59AF06-2361-455E-BFFA-CCE70D6F6353}"/>
              </a:ext>
            </a:extLst>
          </p:cNvPr>
          <p:cNvSpPr/>
          <p:nvPr/>
        </p:nvSpPr>
        <p:spPr>
          <a:xfrm rot="10124446">
            <a:off x="3185391" y="5115798"/>
            <a:ext cx="1999869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9933FF"/>
          </a:solidFill>
          <a:ln>
            <a:solidFill>
              <a:srgbClr val="9933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DF4DF1A-E4F6-4025-819D-059FC3268F35}"/>
              </a:ext>
            </a:extLst>
          </p:cNvPr>
          <p:cNvSpPr txBox="1"/>
          <p:nvPr/>
        </p:nvSpPr>
        <p:spPr>
          <a:xfrm>
            <a:off x="3927048" y="5323253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9933FF"/>
                </a:solidFill>
              </a:rPr>
              <a:t>60mm</a:t>
            </a:r>
            <a:endParaRPr lang="zh-HK" altLang="en-US" sz="2000" b="1" dirty="0">
              <a:solidFill>
                <a:srgbClr val="9933FF"/>
              </a:solidFill>
            </a:endParaRPr>
          </a:p>
        </p:txBody>
      </p:sp>
      <p:sp>
        <p:nvSpPr>
          <p:cNvPr id="20" name="箭號: 左-右雙向 19">
            <a:extLst>
              <a:ext uri="{FF2B5EF4-FFF2-40B4-BE49-F238E27FC236}">
                <a16:creationId xmlns:a16="http://schemas.microsoft.com/office/drawing/2014/main" id="{E136EA3B-D0C2-48DA-9D43-F78FF3218DCA}"/>
              </a:ext>
            </a:extLst>
          </p:cNvPr>
          <p:cNvSpPr/>
          <p:nvPr/>
        </p:nvSpPr>
        <p:spPr>
          <a:xfrm rot="4171801">
            <a:off x="1912863" y="4422096"/>
            <a:ext cx="1550495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9933FF"/>
          </a:solidFill>
          <a:ln>
            <a:solidFill>
              <a:srgbClr val="9933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44EA8700-63B9-4A2A-8243-D90EDC26236A}"/>
              </a:ext>
            </a:extLst>
          </p:cNvPr>
          <p:cNvSpPr txBox="1"/>
          <p:nvPr/>
        </p:nvSpPr>
        <p:spPr>
          <a:xfrm>
            <a:off x="1807506" y="4498375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9933FF"/>
                </a:solidFill>
              </a:rPr>
              <a:t>50mm</a:t>
            </a:r>
            <a:endParaRPr lang="zh-HK" altLang="en-US" sz="2000" b="1" dirty="0">
              <a:solidFill>
                <a:srgbClr val="9933FF"/>
              </a:solidFill>
            </a:endParaRPr>
          </a:p>
        </p:txBody>
      </p:sp>
      <p:sp>
        <p:nvSpPr>
          <p:cNvPr id="22" name="箭號: 左-右雙向 21">
            <a:extLst>
              <a:ext uri="{FF2B5EF4-FFF2-40B4-BE49-F238E27FC236}">
                <a16:creationId xmlns:a16="http://schemas.microsoft.com/office/drawing/2014/main" id="{881CC2FC-5968-4F2C-AAD2-AFF1F97EA741}"/>
              </a:ext>
            </a:extLst>
          </p:cNvPr>
          <p:cNvSpPr/>
          <p:nvPr/>
        </p:nvSpPr>
        <p:spPr>
          <a:xfrm rot="5400000">
            <a:off x="3244498" y="4915743"/>
            <a:ext cx="400110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9933FF"/>
          </a:solidFill>
          <a:ln>
            <a:solidFill>
              <a:srgbClr val="9933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4EF5C876-CA48-401D-BCB9-57CC6F2FFF4B}"/>
              </a:ext>
            </a:extLst>
          </p:cNvPr>
          <p:cNvSpPr txBox="1"/>
          <p:nvPr/>
        </p:nvSpPr>
        <p:spPr>
          <a:xfrm>
            <a:off x="3283363" y="4486341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9933FF"/>
                </a:solidFill>
              </a:rPr>
              <a:t>5mm</a:t>
            </a:r>
            <a:endParaRPr lang="zh-HK" altLang="en-US" sz="2000" b="1" dirty="0">
              <a:solidFill>
                <a:srgbClr val="9933FF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CC54CED-E397-43E1-B38E-BA3CD354D78D}"/>
              </a:ext>
            </a:extLst>
          </p:cNvPr>
          <p:cNvSpPr/>
          <p:nvPr/>
        </p:nvSpPr>
        <p:spPr>
          <a:xfrm>
            <a:off x="8520976" y="4806566"/>
            <a:ext cx="838417" cy="838417"/>
          </a:xfrm>
          <a:prstGeom prst="rect">
            <a:avLst/>
          </a:pr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9906502E-8013-4A76-995C-92E7BF0842DF}"/>
              </a:ext>
            </a:extLst>
          </p:cNvPr>
          <p:cNvSpPr txBox="1"/>
          <p:nvPr/>
        </p:nvSpPr>
        <p:spPr>
          <a:xfrm>
            <a:off x="9498009" y="4437487"/>
            <a:ext cx="16194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D60093"/>
                </a:solidFill>
              </a:rPr>
              <a:t>多邊形</a:t>
            </a:r>
            <a:endParaRPr lang="zh-HK" altLang="en-US" sz="36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113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3E3AEDD-AC26-4DC4-A304-87AA49EA9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55" y="1858818"/>
            <a:ext cx="5070488" cy="4181764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88946136-474C-4632-B568-7894EDF51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10" y="1858818"/>
            <a:ext cx="5589581" cy="42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164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42FA57D-B2F2-4C0C-83A8-B5811CA89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4" y="1742932"/>
            <a:ext cx="7986319" cy="4288005"/>
          </a:xfrm>
          <a:prstGeom prst="rect">
            <a:avLst/>
          </a:prstGeom>
        </p:spPr>
      </p:pic>
      <p:sp>
        <p:nvSpPr>
          <p:cNvPr id="7" name="箭號: 左-右雙向 6">
            <a:extLst>
              <a:ext uri="{FF2B5EF4-FFF2-40B4-BE49-F238E27FC236}">
                <a16:creationId xmlns:a16="http://schemas.microsoft.com/office/drawing/2014/main" id="{6A35EDA1-741C-4A84-88CA-C421A769A40E}"/>
              </a:ext>
            </a:extLst>
          </p:cNvPr>
          <p:cNvSpPr/>
          <p:nvPr/>
        </p:nvSpPr>
        <p:spPr>
          <a:xfrm rot="1213957">
            <a:off x="3142040" y="4718456"/>
            <a:ext cx="2495253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7FC23DF1-76EC-42F6-A00A-AF58777DC1DF}"/>
              </a:ext>
            </a:extLst>
          </p:cNvPr>
          <p:cNvSpPr txBox="1"/>
          <p:nvPr/>
        </p:nvSpPr>
        <p:spPr>
          <a:xfrm>
            <a:off x="3684990" y="4852528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60mm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11" name="箭號: 左-右雙向 10">
            <a:extLst>
              <a:ext uri="{FF2B5EF4-FFF2-40B4-BE49-F238E27FC236}">
                <a16:creationId xmlns:a16="http://schemas.microsoft.com/office/drawing/2014/main" id="{C8E7F08F-19EF-4E65-AB59-FAB35C1B3D5A}"/>
              </a:ext>
            </a:extLst>
          </p:cNvPr>
          <p:cNvSpPr/>
          <p:nvPr/>
        </p:nvSpPr>
        <p:spPr>
          <a:xfrm rot="19644156">
            <a:off x="5614225" y="4941559"/>
            <a:ext cx="821238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46D3709A-1D96-4099-A278-9646969DE9FA}"/>
              </a:ext>
            </a:extLst>
          </p:cNvPr>
          <p:cNvSpPr txBox="1"/>
          <p:nvPr/>
        </p:nvSpPr>
        <p:spPr>
          <a:xfrm>
            <a:off x="6024844" y="5075631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35mm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13" name="箭號: 左-右雙向 12">
            <a:extLst>
              <a:ext uri="{FF2B5EF4-FFF2-40B4-BE49-F238E27FC236}">
                <a16:creationId xmlns:a16="http://schemas.microsoft.com/office/drawing/2014/main" id="{0DCAC3CE-8FAB-4F85-A567-47E1F9D631AD}"/>
              </a:ext>
            </a:extLst>
          </p:cNvPr>
          <p:cNvSpPr/>
          <p:nvPr/>
        </p:nvSpPr>
        <p:spPr>
          <a:xfrm rot="5400000">
            <a:off x="6181721" y="4268414"/>
            <a:ext cx="900082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21653CA-94F9-4833-9AE6-C7BED82F16D5}"/>
              </a:ext>
            </a:extLst>
          </p:cNvPr>
          <p:cNvSpPr txBox="1"/>
          <p:nvPr/>
        </p:nvSpPr>
        <p:spPr>
          <a:xfrm>
            <a:off x="6684119" y="4202431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20mm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AAAB757-6C56-49C2-9A78-BBAF45804CEA}"/>
              </a:ext>
            </a:extLst>
          </p:cNvPr>
          <p:cNvSpPr/>
          <p:nvPr/>
        </p:nvSpPr>
        <p:spPr>
          <a:xfrm>
            <a:off x="7434195" y="2957711"/>
            <a:ext cx="771630" cy="771630"/>
          </a:xfrm>
          <a:prstGeom prst="rect">
            <a:avLst/>
          </a:pr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601F310-8116-45CA-854F-8C01C2CD6AF4}"/>
              </a:ext>
            </a:extLst>
          </p:cNvPr>
          <p:cNvSpPr txBox="1"/>
          <p:nvPr/>
        </p:nvSpPr>
        <p:spPr>
          <a:xfrm>
            <a:off x="8411228" y="2588632"/>
            <a:ext cx="16194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D60093"/>
                </a:solidFill>
              </a:rPr>
              <a:t>方塊</a:t>
            </a:r>
            <a:endParaRPr lang="zh-HK" altLang="en-US" sz="36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8847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5CD18557-0BBF-407C-928A-E27BC3A05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99" y="1770010"/>
            <a:ext cx="5521520" cy="3947299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30737477-E9A5-4D29-9B44-F4DC23940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43900"/>
            <a:ext cx="5821483" cy="379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721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51A95EC-590B-4AC1-8752-2FC76872C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76" y="1930400"/>
            <a:ext cx="5612524" cy="356438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E2996DCC-A808-4454-ACAC-71FA2E39D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209" y="1913696"/>
            <a:ext cx="5401481" cy="358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631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06BA4F2-868E-4F2F-B8F8-EBCE2B575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743" y="1687118"/>
            <a:ext cx="7678010" cy="4561281"/>
          </a:xfrm>
          <a:prstGeom prst="rect">
            <a:avLst/>
          </a:prstGeom>
        </p:spPr>
      </p:pic>
      <p:sp>
        <p:nvSpPr>
          <p:cNvPr id="7" name="箭號: 左-右雙向 6">
            <a:extLst>
              <a:ext uri="{FF2B5EF4-FFF2-40B4-BE49-F238E27FC236}">
                <a16:creationId xmlns:a16="http://schemas.microsoft.com/office/drawing/2014/main" id="{1EDDE4F8-9F13-4237-A7E2-470ABBEB8664}"/>
              </a:ext>
            </a:extLst>
          </p:cNvPr>
          <p:cNvSpPr/>
          <p:nvPr/>
        </p:nvSpPr>
        <p:spPr>
          <a:xfrm rot="2653029">
            <a:off x="2835771" y="4429528"/>
            <a:ext cx="2188266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B5F9FDC3-E1EA-4F32-BD96-956DF88BF561}"/>
              </a:ext>
            </a:extLst>
          </p:cNvPr>
          <p:cNvSpPr txBox="1"/>
          <p:nvPr/>
        </p:nvSpPr>
        <p:spPr>
          <a:xfrm>
            <a:off x="3119279" y="4652473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30mm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9" name="箭號: 左-右雙向 8">
            <a:extLst>
              <a:ext uri="{FF2B5EF4-FFF2-40B4-BE49-F238E27FC236}">
                <a16:creationId xmlns:a16="http://schemas.microsoft.com/office/drawing/2014/main" id="{361302CC-A9BC-49D7-92B6-F8CB41B19544}"/>
              </a:ext>
            </a:extLst>
          </p:cNvPr>
          <p:cNvSpPr/>
          <p:nvPr/>
        </p:nvSpPr>
        <p:spPr>
          <a:xfrm rot="20197428">
            <a:off x="4902891" y="5141613"/>
            <a:ext cx="607148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299F1844-608E-4761-BA53-8C59CB4C640F}"/>
              </a:ext>
            </a:extLst>
          </p:cNvPr>
          <p:cNvSpPr txBox="1"/>
          <p:nvPr/>
        </p:nvSpPr>
        <p:spPr>
          <a:xfrm>
            <a:off x="5170095" y="5319148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2.5mm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11" name="箭號: 左-右雙向 10">
            <a:extLst>
              <a:ext uri="{FF2B5EF4-FFF2-40B4-BE49-F238E27FC236}">
                <a16:creationId xmlns:a16="http://schemas.microsoft.com/office/drawing/2014/main" id="{B7C50504-3146-49C0-B03D-4F59AF8BF1C0}"/>
              </a:ext>
            </a:extLst>
          </p:cNvPr>
          <p:cNvSpPr/>
          <p:nvPr/>
        </p:nvSpPr>
        <p:spPr>
          <a:xfrm rot="5400000">
            <a:off x="4870092" y="4308478"/>
            <a:ext cx="1179239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C065BD2-4A1C-4B7D-ACDE-9844D95C9327}"/>
              </a:ext>
            </a:extLst>
          </p:cNvPr>
          <p:cNvSpPr txBox="1"/>
          <p:nvPr/>
        </p:nvSpPr>
        <p:spPr>
          <a:xfrm>
            <a:off x="5435389" y="4345081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12mm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  <p:sp>
        <p:nvSpPr>
          <p:cNvPr id="13" name="箭號: 左-右雙向 12">
            <a:extLst>
              <a:ext uri="{FF2B5EF4-FFF2-40B4-BE49-F238E27FC236}">
                <a16:creationId xmlns:a16="http://schemas.microsoft.com/office/drawing/2014/main" id="{1BE17A31-CBA4-463E-8A19-702722357CBF}"/>
              </a:ext>
            </a:extLst>
          </p:cNvPr>
          <p:cNvSpPr/>
          <p:nvPr/>
        </p:nvSpPr>
        <p:spPr>
          <a:xfrm rot="1890093">
            <a:off x="5236186" y="3598262"/>
            <a:ext cx="2164675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702B7A3-7E56-404C-B00D-246848F7F2D3}"/>
              </a:ext>
            </a:extLst>
          </p:cNvPr>
          <p:cNvSpPr txBox="1"/>
          <p:nvPr/>
        </p:nvSpPr>
        <p:spPr>
          <a:xfrm>
            <a:off x="5747921" y="3842406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B050"/>
                </a:solidFill>
              </a:rPr>
              <a:t>30mm</a:t>
            </a:r>
            <a:endParaRPr lang="zh-HK" altLang="en-US" sz="2000" b="1" dirty="0">
              <a:solidFill>
                <a:srgbClr val="00B050"/>
              </a:solidFill>
            </a:endParaRPr>
          </a:p>
        </p:txBody>
      </p:sp>
      <p:sp>
        <p:nvSpPr>
          <p:cNvPr id="15" name="箭號: 左-右雙向 14">
            <a:extLst>
              <a:ext uri="{FF2B5EF4-FFF2-40B4-BE49-F238E27FC236}">
                <a16:creationId xmlns:a16="http://schemas.microsoft.com/office/drawing/2014/main" id="{BD35D188-743D-4F21-920A-5A466CA0C30D}"/>
              </a:ext>
            </a:extLst>
          </p:cNvPr>
          <p:cNvSpPr/>
          <p:nvPr/>
        </p:nvSpPr>
        <p:spPr>
          <a:xfrm rot="20197428">
            <a:off x="7312500" y="4094917"/>
            <a:ext cx="607148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A0D880F3-50A6-434B-93C0-9E1CC87B487D}"/>
              </a:ext>
            </a:extLst>
          </p:cNvPr>
          <p:cNvSpPr txBox="1"/>
          <p:nvPr/>
        </p:nvSpPr>
        <p:spPr>
          <a:xfrm>
            <a:off x="7579704" y="4272452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B050"/>
                </a:solidFill>
              </a:rPr>
              <a:t>2.5mm</a:t>
            </a:r>
            <a:endParaRPr lang="zh-HK" altLang="en-US" sz="2000" b="1" dirty="0">
              <a:solidFill>
                <a:srgbClr val="00B050"/>
              </a:solidFill>
            </a:endParaRPr>
          </a:p>
        </p:txBody>
      </p:sp>
      <p:sp>
        <p:nvSpPr>
          <p:cNvPr id="17" name="箭號: 左-右雙向 16">
            <a:extLst>
              <a:ext uri="{FF2B5EF4-FFF2-40B4-BE49-F238E27FC236}">
                <a16:creationId xmlns:a16="http://schemas.microsoft.com/office/drawing/2014/main" id="{3B4B88A2-0B6F-4576-977D-CA27D235C69E}"/>
              </a:ext>
            </a:extLst>
          </p:cNvPr>
          <p:cNvSpPr/>
          <p:nvPr/>
        </p:nvSpPr>
        <p:spPr>
          <a:xfrm rot="5400000">
            <a:off x="7636201" y="3639362"/>
            <a:ext cx="532097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54B0B354-8507-4436-B5A9-817F8A6DD812}"/>
              </a:ext>
            </a:extLst>
          </p:cNvPr>
          <p:cNvSpPr txBox="1"/>
          <p:nvPr/>
        </p:nvSpPr>
        <p:spPr>
          <a:xfrm>
            <a:off x="8020059" y="3539859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B050"/>
                </a:solidFill>
              </a:rPr>
              <a:t>5mm</a:t>
            </a:r>
            <a:endParaRPr lang="zh-HK" altLang="en-US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582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F25FBED-E375-44EF-B87C-3C7A90EC5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77" y="1853968"/>
            <a:ext cx="5433420" cy="3871226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FB46F8D-6F6A-4474-B183-BBBF66C41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232" y="1823147"/>
            <a:ext cx="5849437" cy="390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6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HK" sz="4400" b="1" dirty="0">
                <a:solidFill>
                  <a:srgbClr val="FF9933"/>
                </a:solidFill>
              </a:rPr>
              <a:t>AI </a:t>
            </a:r>
            <a:r>
              <a:rPr lang="zh-TW" altLang="en-US" sz="4400" b="1" dirty="0">
                <a:solidFill>
                  <a:srgbClr val="FF9933"/>
                </a:solidFill>
              </a:rPr>
              <a:t>人工智能歷史</a:t>
            </a:r>
            <a:r>
              <a:rPr lang="en-US" altLang="zh-TW" sz="4400" b="1" dirty="0">
                <a:solidFill>
                  <a:srgbClr val="FF9933"/>
                </a:solidFill>
              </a:rPr>
              <a:t>(</a:t>
            </a:r>
            <a:r>
              <a:rPr lang="zh-TW" altLang="en-US" sz="4400" b="1" dirty="0">
                <a:solidFill>
                  <a:srgbClr val="FF9933"/>
                </a:solidFill>
              </a:rPr>
              <a:t>一</a:t>
            </a:r>
            <a:r>
              <a:rPr lang="en-US" altLang="zh-TW" sz="4400" b="1" dirty="0">
                <a:solidFill>
                  <a:srgbClr val="FF9933"/>
                </a:solidFill>
              </a:rPr>
              <a:t>)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00AA85-D361-4A20-A352-3453F428E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819922"/>
            <a:ext cx="6207560" cy="4787066"/>
          </a:xfrm>
        </p:spPr>
        <p:txBody>
          <a:bodyPr>
            <a:normAutofit/>
          </a:bodyPr>
          <a:lstStyle/>
          <a:p>
            <a:r>
              <a:rPr lang="zh-TW" altLang="en-US" sz="4000" b="1" i="0" dirty="0">
                <a:solidFill>
                  <a:srgbClr val="D60093"/>
                </a:solidFill>
                <a:effectLst/>
                <a:latin typeface="Noto Sans Tamil UI"/>
              </a:rPr>
              <a:t>電腦</a:t>
            </a:r>
            <a:r>
              <a:rPr lang="en-US" altLang="zh-TW" sz="4000" b="1" i="0" dirty="0">
                <a:solidFill>
                  <a:srgbClr val="D60093"/>
                </a:solidFill>
                <a:effectLst/>
                <a:latin typeface="Noto Sans Tamil UI"/>
              </a:rPr>
              <a:t>ENIAC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於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19</a:t>
            </a:r>
            <a:r>
              <a:rPr lang="en-US" altLang="zh-TW" sz="4000" dirty="0">
                <a:solidFill>
                  <a:srgbClr val="333333"/>
                </a:solidFill>
                <a:latin typeface="Noto Sans Tamil UI"/>
              </a:rPr>
              <a:t>46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年發明，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 AI 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首次出現是在 </a:t>
            </a:r>
            <a:r>
              <a:rPr lang="en-US" altLang="zh-TW" sz="4000" b="1" i="0" dirty="0">
                <a:solidFill>
                  <a:srgbClr val="D60093"/>
                </a:solidFill>
                <a:effectLst/>
                <a:latin typeface="Noto Sans Tamil UI"/>
              </a:rPr>
              <a:t>1950 </a:t>
            </a:r>
            <a:r>
              <a:rPr lang="zh-TW" altLang="en-US" sz="4000" b="1" i="0" dirty="0">
                <a:solidFill>
                  <a:srgbClr val="D60093"/>
                </a:solidFill>
                <a:effectLst/>
                <a:latin typeface="Noto Sans Tamil UI"/>
              </a:rPr>
              <a:t>年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。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  <a:p>
            <a:r>
              <a:rPr lang="zh-TW" altLang="en-US" sz="4000" b="1" i="0" dirty="0">
                <a:solidFill>
                  <a:srgbClr val="00B050"/>
                </a:solidFill>
                <a:effectLst/>
                <a:latin typeface="Noto Sans Tamil UI"/>
              </a:rPr>
              <a:t>艾倫・圖靈（</a:t>
            </a:r>
            <a:r>
              <a:rPr lang="en-US" altLang="zh-TW" sz="4000" b="1" i="0" dirty="0">
                <a:solidFill>
                  <a:srgbClr val="00B050"/>
                </a:solidFill>
                <a:effectLst/>
                <a:latin typeface="Noto Sans Tamil UI"/>
              </a:rPr>
              <a:t>Alan Turing</a:t>
            </a:r>
            <a:r>
              <a:rPr lang="zh-TW" altLang="en-US" sz="4000" b="1" i="0" dirty="0">
                <a:solidFill>
                  <a:srgbClr val="00B050"/>
                </a:solidFill>
                <a:effectLst/>
                <a:latin typeface="Noto Sans Tamil UI"/>
              </a:rPr>
              <a:t>）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被喻為</a:t>
            </a:r>
            <a:r>
              <a:rPr lang="zh-TW" altLang="en-US" sz="4000" b="1" i="0" dirty="0">
                <a:solidFill>
                  <a:srgbClr val="00B050"/>
                </a:solidFill>
                <a:effectLst/>
                <a:latin typeface="PingFang TC"/>
              </a:rPr>
              <a:t>「計算機之父」</a:t>
            </a:r>
            <a:r>
              <a:rPr lang="zh-TW" altLang="en-US" sz="4000" b="0" i="0" dirty="0">
                <a:effectLst/>
                <a:latin typeface="PingFang TC"/>
              </a:rPr>
              <a:t>，及</a:t>
            </a:r>
            <a:r>
              <a:rPr lang="zh-TW" altLang="en-US" sz="4000" b="1" i="0" dirty="0">
                <a:solidFill>
                  <a:srgbClr val="00B050"/>
                </a:solidFill>
                <a:effectLst/>
                <a:latin typeface="PingFang TC"/>
              </a:rPr>
              <a:t>「人工智慧之父」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。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  <a:p>
            <a:endParaRPr lang="en-US" altLang="zh-TW" sz="4000" b="1" dirty="0">
              <a:solidFill>
                <a:srgbClr val="00B050"/>
              </a:solidFill>
              <a:latin typeface="Noto Sans Tamil U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E8028B5-952B-4558-BC7A-F5A6FCC7C21A}"/>
              </a:ext>
            </a:extLst>
          </p:cNvPr>
          <p:cNvSpPr txBox="1"/>
          <p:nvPr/>
        </p:nvSpPr>
        <p:spPr>
          <a:xfrm>
            <a:off x="677334" y="5821960"/>
            <a:ext cx="6979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>
                <a:hlinkClick r:id="rId2"/>
              </a:rPr>
              <a:t>https://zh.wikipedia.org/wiki</a:t>
            </a:r>
            <a:r>
              <a:rPr lang="en-US" altLang="zh-TW" dirty="0"/>
              <a:t>/</a:t>
            </a:r>
            <a:r>
              <a:rPr lang="zh-TW" altLang="en-US" dirty="0"/>
              <a:t>電子數值積分計算機、　</a:t>
            </a:r>
            <a:r>
              <a:rPr lang="en-US" altLang="zh-TW" dirty="0">
                <a:hlinkClick r:id="rId3"/>
              </a:rPr>
              <a:t>https://zh.wikipedia.org/wiki/%E8%89%BE%E4%BC%A6%C2%B7%E5%9B%BE%E7%81%B5</a:t>
            </a:r>
            <a:endParaRPr lang="en-US" altLang="zh-TW" dirty="0"/>
          </a:p>
          <a:p>
            <a:endParaRPr lang="zh-HK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C4FEBE8-5692-4596-A80A-40D9583B4D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9102" y="691137"/>
            <a:ext cx="4827216" cy="2924518"/>
          </a:xfrm>
          <a:prstGeom prst="rect">
            <a:avLst/>
          </a:prstGeom>
        </p:spPr>
      </p:pic>
      <p:pic>
        <p:nvPicPr>
          <p:cNvPr id="44034" name="Picture 2">
            <a:extLst>
              <a:ext uri="{FF2B5EF4-FFF2-40B4-BE49-F238E27FC236}">
                <a16:creationId xmlns:a16="http://schemas.microsoft.com/office/drawing/2014/main" id="{5AD9C57F-BBE5-4E8E-842B-816D2DBDF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3568" y="3697192"/>
            <a:ext cx="2260867" cy="307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37370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346C8B3-7638-46EB-9E53-CC96D2701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97" y="1661130"/>
            <a:ext cx="5598303" cy="380010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5F0B25F-B474-431A-8C67-689798B0B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637" y="1661130"/>
            <a:ext cx="5610360" cy="380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25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CC28FD0-769F-4F75-ACDC-279AC59F1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637" y="1737482"/>
            <a:ext cx="6489733" cy="45109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142F7E5-1BF0-4E5F-938B-A1FFA1911F60}"/>
              </a:ext>
            </a:extLst>
          </p:cNvPr>
          <p:cNvSpPr/>
          <p:nvPr/>
        </p:nvSpPr>
        <p:spPr>
          <a:xfrm>
            <a:off x="7547853" y="2835153"/>
            <a:ext cx="698525" cy="646331"/>
          </a:xfrm>
          <a:prstGeom prst="rect">
            <a:avLst/>
          </a:pr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2ED354B-7181-4530-BECC-5B5AF39DCEF5}"/>
              </a:ext>
            </a:extLst>
          </p:cNvPr>
          <p:cNvSpPr txBox="1"/>
          <p:nvPr/>
        </p:nvSpPr>
        <p:spPr>
          <a:xfrm>
            <a:off x="8370180" y="2667410"/>
            <a:ext cx="16194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D60093"/>
                </a:solidFill>
              </a:rPr>
              <a:t>圓柱</a:t>
            </a:r>
            <a:endParaRPr lang="zh-HK" altLang="en-US" sz="3600" b="1" dirty="0">
              <a:solidFill>
                <a:srgbClr val="D60093"/>
              </a:solidFill>
            </a:endParaRPr>
          </a:p>
        </p:txBody>
      </p:sp>
      <p:sp>
        <p:nvSpPr>
          <p:cNvPr id="10" name="箭號: 左-右雙向 9">
            <a:extLst>
              <a:ext uri="{FF2B5EF4-FFF2-40B4-BE49-F238E27FC236}">
                <a16:creationId xmlns:a16="http://schemas.microsoft.com/office/drawing/2014/main" id="{AD93A72F-4FFE-4116-8173-2C45F31F37A8}"/>
              </a:ext>
            </a:extLst>
          </p:cNvPr>
          <p:cNvSpPr/>
          <p:nvPr/>
        </p:nvSpPr>
        <p:spPr>
          <a:xfrm rot="20684880">
            <a:off x="3030423" y="5374308"/>
            <a:ext cx="455264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C555CC6-F693-497C-9857-7AB0335BE15C}"/>
              </a:ext>
            </a:extLst>
          </p:cNvPr>
          <p:cNvSpPr txBox="1"/>
          <p:nvPr/>
        </p:nvSpPr>
        <p:spPr>
          <a:xfrm>
            <a:off x="3098014" y="5572896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1.9mm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sp>
        <p:nvSpPr>
          <p:cNvPr id="12" name="箭號: 左-右雙向 11">
            <a:extLst>
              <a:ext uri="{FF2B5EF4-FFF2-40B4-BE49-F238E27FC236}">
                <a16:creationId xmlns:a16="http://schemas.microsoft.com/office/drawing/2014/main" id="{446B9987-35AD-4F0B-9DA2-C78712D71572}"/>
              </a:ext>
            </a:extLst>
          </p:cNvPr>
          <p:cNvSpPr/>
          <p:nvPr/>
        </p:nvSpPr>
        <p:spPr>
          <a:xfrm rot="3206994">
            <a:off x="2627116" y="5111599"/>
            <a:ext cx="455264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A81DC36D-0430-4137-A6E2-C65547D885E5}"/>
              </a:ext>
            </a:extLst>
          </p:cNvPr>
          <p:cNvSpPr txBox="1"/>
          <p:nvPr/>
        </p:nvSpPr>
        <p:spPr>
          <a:xfrm>
            <a:off x="1896126" y="5338340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1.9mm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sp>
        <p:nvSpPr>
          <p:cNvPr id="14" name="箭號: 左-右雙向 13">
            <a:extLst>
              <a:ext uri="{FF2B5EF4-FFF2-40B4-BE49-F238E27FC236}">
                <a16:creationId xmlns:a16="http://schemas.microsoft.com/office/drawing/2014/main" id="{E7EF13C6-6437-4A4D-ABB3-95922B85AF1B}"/>
              </a:ext>
            </a:extLst>
          </p:cNvPr>
          <p:cNvSpPr/>
          <p:nvPr/>
        </p:nvSpPr>
        <p:spPr>
          <a:xfrm rot="5400000">
            <a:off x="3063792" y="4558606"/>
            <a:ext cx="1209648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9E968393-E449-47A6-A9CC-A93736927EBE}"/>
              </a:ext>
            </a:extLst>
          </p:cNvPr>
          <p:cNvSpPr txBox="1"/>
          <p:nvPr/>
        </p:nvSpPr>
        <p:spPr>
          <a:xfrm>
            <a:off x="3705115" y="4292568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20mm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4353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AC826C7-7669-4469-82B5-7B1C64564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576" y="1643946"/>
            <a:ext cx="8460016" cy="4793799"/>
          </a:xfrm>
          <a:prstGeom prst="rect">
            <a:avLst/>
          </a:prstGeom>
        </p:spPr>
      </p:pic>
      <p:sp>
        <p:nvSpPr>
          <p:cNvPr id="8" name="箭號: 左-右雙向 7">
            <a:extLst>
              <a:ext uri="{FF2B5EF4-FFF2-40B4-BE49-F238E27FC236}">
                <a16:creationId xmlns:a16="http://schemas.microsoft.com/office/drawing/2014/main" id="{EE3859DE-0B05-4EB4-AA54-C969F1F9BCDF}"/>
              </a:ext>
            </a:extLst>
          </p:cNvPr>
          <p:cNvSpPr/>
          <p:nvPr/>
        </p:nvSpPr>
        <p:spPr>
          <a:xfrm rot="21150404">
            <a:off x="4023750" y="5153866"/>
            <a:ext cx="2215865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DB63CBE0-9B65-4D40-A8F6-5A3529BB55CB}"/>
              </a:ext>
            </a:extLst>
          </p:cNvPr>
          <p:cNvSpPr txBox="1"/>
          <p:nvPr/>
        </p:nvSpPr>
        <p:spPr>
          <a:xfrm>
            <a:off x="4838287" y="5365297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0000CC"/>
                </a:solidFill>
              </a:rPr>
              <a:t>21mm</a:t>
            </a:r>
            <a:endParaRPr lang="zh-HK" altLang="en-US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21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6A7EB5B-8F2B-47E8-B106-293FCDC3C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5" y="1635290"/>
            <a:ext cx="5723466" cy="419386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274C94D-B67A-44ED-9CCE-245C32B94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716" y="1635290"/>
            <a:ext cx="5435617" cy="409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705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BEE4C67-6CD8-4F59-AB22-4742AB28A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50" y="2051427"/>
            <a:ext cx="6202317" cy="3675117"/>
          </a:xfrm>
          <a:prstGeom prst="rect">
            <a:avLst/>
          </a:prstGeom>
        </p:spPr>
      </p:pic>
      <p:sp>
        <p:nvSpPr>
          <p:cNvPr id="8" name="箭號: 左-右雙向 7">
            <a:extLst>
              <a:ext uri="{FF2B5EF4-FFF2-40B4-BE49-F238E27FC236}">
                <a16:creationId xmlns:a16="http://schemas.microsoft.com/office/drawing/2014/main" id="{F78B2178-3A21-4855-807A-D8C835651717}"/>
              </a:ext>
            </a:extLst>
          </p:cNvPr>
          <p:cNvSpPr/>
          <p:nvPr/>
        </p:nvSpPr>
        <p:spPr>
          <a:xfrm rot="5400000">
            <a:off x="1506313" y="4287721"/>
            <a:ext cx="703955" cy="268145"/>
          </a:xfrm>
          <a:prstGeom prst="leftRightArrow">
            <a:avLst>
              <a:gd name="adj1" fmla="val 43910"/>
              <a:gd name="adj2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EA7F74C9-BF26-4B91-BA4D-3DCECB30D6AC}"/>
              </a:ext>
            </a:extLst>
          </p:cNvPr>
          <p:cNvSpPr txBox="1"/>
          <p:nvPr/>
        </p:nvSpPr>
        <p:spPr>
          <a:xfrm>
            <a:off x="943444" y="4221739"/>
            <a:ext cx="1409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b="1" dirty="0">
                <a:solidFill>
                  <a:srgbClr val="FF9933"/>
                </a:solidFill>
              </a:rPr>
              <a:t>6mm</a:t>
            </a:r>
            <a:endParaRPr lang="zh-HK" altLang="en-US" sz="2000" b="1" dirty="0">
              <a:solidFill>
                <a:srgbClr val="FF9933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0D9F9E59-A39F-43B3-B9AD-58D35DB1F0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808" y="2051428"/>
            <a:ext cx="5256442" cy="367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10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dirty="0">
                <a:solidFill>
                  <a:srgbClr val="FF9933"/>
                </a:solidFill>
              </a:rPr>
              <a:t>3D</a:t>
            </a:r>
            <a:r>
              <a:rPr lang="zh-TW" altLang="en-US" sz="4800" b="1" dirty="0">
                <a:solidFill>
                  <a:srgbClr val="FF9933"/>
                </a:solidFill>
              </a:rPr>
              <a:t>錢幣分類碟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832B816-F819-4787-92FA-95D0CB9C2A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517" y="2202905"/>
            <a:ext cx="5464786" cy="361600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CEE940D-75A8-405C-AC04-1EB923FBF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255" y="2202905"/>
            <a:ext cx="5339832" cy="361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946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跨科協作及建議學習時數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sp>
        <p:nvSpPr>
          <p:cNvPr id="5" name="橢圓 4">
            <a:extLst>
              <a:ext uri="{FF2B5EF4-FFF2-40B4-BE49-F238E27FC236}">
                <a16:creationId xmlns:a16="http://schemas.microsoft.com/office/drawing/2014/main" id="{93B81115-B18B-16EB-5C4A-00F861A9A00A}"/>
              </a:ext>
            </a:extLst>
          </p:cNvPr>
          <p:cNvSpPr/>
          <p:nvPr/>
        </p:nvSpPr>
        <p:spPr>
          <a:xfrm>
            <a:off x="3347208" y="1554755"/>
            <a:ext cx="4250425" cy="4250425"/>
          </a:xfrm>
          <a:prstGeom prst="ellipse">
            <a:avLst/>
          </a:prstGeom>
          <a:solidFill>
            <a:srgbClr val="9900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/>
              <a:t>智能錢幣分類器</a:t>
            </a:r>
            <a:endParaRPr lang="en-US" altLang="zh-TW" sz="4000" b="1" dirty="0"/>
          </a:p>
          <a:p>
            <a:pPr algn="ctr"/>
            <a:endParaRPr lang="en-US" altLang="zh-HK" sz="4000" b="1" dirty="0"/>
          </a:p>
          <a:p>
            <a:pPr algn="ctr"/>
            <a:endParaRPr lang="en-US" altLang="zh-HK" sz="4000" b="1" dirty="0"/>
          </a:p>
          <a:p>
            <a:pPr algn="ctr"/>
            <a:endParaRPr lang="zh-HK" altLang="en-US" sz="4000" b="1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44DBBC6D-BD5B-110E-6C19-86A9EAD82C6F}"/>
              </a:ext>
            </a:extLst>
          </p:cNvPr>
          <p:cNvSpPr/>
          <p:nvPr/>
        </p:nvSpPr>
        <p:spPr>
          <a:xfrm>
            <a:off x="653549" y="2366395"/>
            <a:ext cx="3179427" cy="3179427"/>
          </a:xfrm>
          <a:prstGeom prst="ellipse">
            <a:avLst/>
          </a:prstGeom>
          <a:solidFill>
            <a:srgbClr val="FF00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高中</a:t>
            </a:r>
            <a:endParaRPr lang="en-US" altLang="zh-TW" sz="3600" b="1" dirty="0"/>
          </a:p>
          <a:p>
            <a:pPr algn="ctr"/>
            <a:r>
              <a:rPr lang="zh-TW" altLang="en-US" sz="3600" b="1" dirty="0"/>
              <a:t>資訊及通訊科技科</a:t>
            </a:r>
            <a:endParaRPr lang="zh-HK" altLang="en-US" sz="3600" b="1" dirty="0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8468A9A7-3509-DE25-25A5-598BFDBE9209}"/>
              </a:ext>
            </a:extLst>
          </p:cNvPr>
          <p:cNvSpPr/>
          <p:nvPr/>
        </p:nvSpPr>
        <p:spPr>
          <a:xfrm>
            <a:off x="7113869" y="2272717"/>
            <a:ext cx="3179427" cy="3179427"/>
          </a:xfrm>
          <a:prstGeom prst="ellipse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初中</a:t>
            </a:r>
            <a:endParaRPr lang="en-US" altLang="zh-TW" sz="3600" b="1" dirty="0"/>
          </a:p>
          <a:p>
            <a:pPr algn="ctr"/>
            <a:r>
              <a:rPr lang="zh-TW" altLang="en-US" sz="3600" b="1" dirty="0"/>
              <a:t>設計與科技科</a:t>
            </a:r>
            <a:endParaRPr lang="zh-HK" altLang="en-US" sz="3600" b="1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A8C0258-156C-FBB3-3BCA-13669DB6B5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768" y="3374645"/>
            <a:ext cx="2638078" cy="187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3065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B38594B2-4F17-9211-F272-E42CEEFD3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19" y="1719743"/>
            <a:ext cx="6063448" cy="4890782"/>
          </a:xfrm>
        </p:spPr>
        <p:txBody>
          <a:bodyPr>
            <a:normAutofit/>
          </a:bodyPr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科技教育學習領域課程指引 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小一至中六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二零一七年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HK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8056BEB-736B-6E34-5A62-46DD497B99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2" y="3113501"/>
            <a:ext cx="4698152" cy="3340178"/>
          </a:xfrm>
          <a:prstGeom prst="rect">
            <a:avLst/>
          </a:prstGeom>
        </p:spPr>
      </p:pic>
      <p:grpSp>
        <p:nvGrpSpPr>
          <p:cNvPr id="4" name="群組 3">
            <a:extLst>
              <a:ext uri="{FF2B5EF4-FFF2-40B4-BE49-F238E27FC236}">
                <a16:creationId xmlns:a16="http://schemas.microsoft.com/office/drawing/2014/main" id="{BF93DE2F-5ACD-8BAC-FDAC-F032A01883C3}"/>
              </a:ext>
            </a:extLst>
          </p:cNvPr>
          <p:cNvGrpSpPr/>
          <p:nvPr/>
        </p:nvGrpSpPr>
        <p:grpSpPr>
          <a:xfrm>
            <a:off x="6095999" y="101727"/>
            <a:ext cx="5863768" cy="6749143"/>
            <a:chOff x="6096000" y="108857"/>
            <a:chExt cx="5863768" cy="6749143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63A178D9-1DC8-589D-07CD-C2B13D7D3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108857"/>
              <a:ext cx="5863768" cy="6749143"/>
            </a:xfrm>
            <a:prstGeom prst="rect">
              <a:avLst/>
            </a:prstGeom>
          </p:spPr>
        </p:pic>
        <p:sp>
          <p:nvSpPr>
            <p:cNvPr id="7" name="圓角矩形 6">
              <a:extLst>
                <a:ext uri="{FF2B5EF4-FFF2-40B4-BE49-F238E27FC236}">
                  <a16:creationId xmlns:a16="http://schemas.microsoft.com/office/drawing/2014/main" id="{B5A9FF53-2A48-D877-A205-33B5D2FF3685}"/>
                </a:ext>
              </a:extLst>
            </p:cNvPr>
            <p:cNvSpPr/>
            <p:nvPr/>
          </p:nvSpPr>
          <p:spPr>
            <a:xfrm>
              <a:off x="7503888" y="1259115"/>
              <a:ext cx="2160000" cy="180000"/>
            </a:xfrm>
            <a:prstGeom prst="round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圓角矩形 7">
              <a:extLst>
                <a:ext uri="{FF2B5EF4-FFF2-40B4-BE49-F238E27FC236}">
                  <a16:creationId xmlns:a16="http://schemas.microsoft.com/office/drawing/2014/main" id="{CD7B4C84-64E6-5A39-FFBB-408D463C6ED6}"/>
                </a:ext>
              </a:extLst>
            </p:cNvPr>
            <p:cNvSpPr/>
            <p:nvPr/>
          </p:nvSpPr>
          <p:spPr>
            <a:xfrm>
              <a:off x="7503888" y="1889613"/>
              <a:ext cx="2160000" cy="396000"/>
            </a:xfrm>
            <a:prstGeom prst="round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圓角矩形 10">
              <a:extLst>
                <a:ext uri="{FF2B5EF4-FFF2-40B4-BE49-F238E27FC236}">
                  <a16:creationId xmlns:a16="http://schemas.microsoft.com/office/drawing/2014/main" id="{0EEBA647-9123-FD42-59DD-5C383F1BA8D4}"/>
                </a:ext>
              </a:extLst>
            </p:cNvPr>
            <p:cNvSpPr/>
            <p:nvPr/>
          </p:nvSpPr>
          <p:spPr>
            <a:xfrm>
              <a:off x="7503888" y="2528082"/>
              <a:ext cx="2160000" cy="396000"/>
            </a:xfrm>
            <a:prstGeom prst="round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圓角矩形 11">
              <a:extLst>
                <a:ext uri="{FF2B5EF4-FFF2-40B4-BE49-F238E27FC236}">
                  <a16:creationId xmlns:a16="http://schemas.microsoft.com/office/drawing/2014/main" id="{D739615E-8261-E079-DA86-BCB571E0A75E}"/>
                </a:ext>
              </a:extLst>
            </p:cNvPr>
            <p:cNvSpPr/>
            <p:nvPr/>
          </p:nvSpPr>
          <p:spPr>
            <a:xfrm>
              <a:off x="7503888" y="3792408"/>
              <a:ext cx="2160000" cy="612000"/>
            </a:xfrm>
            <a:prstGeom prst="round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58480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5641837"/>
              </p:ext>
            </p:extLst>
          </p:nvPr>
        </p:nvGraphicFramePr>
        <p:xfrm>
          <a:off x="176169" y="1489696"/>
          <a:ext cx="11836865" cy="469029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14693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2306973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9983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目標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課程內容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399046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資訊及通訊科技科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800" dirty="0" err="1">
                          <a:latin typeface="微軟正黑體" panose="020B0604030504040204" pitchFamily="34" charset="-120"/>
                          <a:ea typeface="+mn-ea"/>
                        </a:rPr>
                        <a:t>mBlock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機器學習編程</a:t>
                      </a:r>
                      <a:endParaRPr lang="en-US" altLang="zh-TW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(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編寫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程式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)</a:t>
                      </a:r>
                      <a:endParaRPr lang="zh-TW" altLang="en-US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資訊和通訊科技 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- </a:t>
                      </a:r>
                      <a:r>
                        <a:rPr lang="en-US" altLang="zh-HK" sz="2800" dirty="0">
                          <a:latin typeface="微軟正黑體" panose="020B0604030504040204" pitchFamily="34" charset="-120"/>
                          <a:ea typeface="+mn-ea"/>
                        </a:rPr>
                        <a:t>(K2)</a:t>
                      </a:r>
                      <a:r>
                        <a:rPr lang="zh-HK" altLang="en-US" sz="2800" dirty="0">
                          <a:latin typeface="微軟正黑體" panose="020B0604030504040204" pitchFamily="34" charset="-120"/>
                          <a:ea typeface="+mn-ea"/>
                        </a:rPr>
                        <a:t>程序編寫 </a:t>
                      </a:r>
                      <a:endParaRPr lang="en-US" altLang="zh-HK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r>
                        <a:rPr lang="zh-TW" altLang="en-US" sz="2800" u="sng" dirty="0">
                          <a:latin typeface="微軟正黑體" panose="020B0604030504040204" pitchFamily="34" charset="-120"/>
                          <a:ea typeface="+mn-ea"/>
                        </a:rPr>
                        <a:t>解決問題的過程及技巧</a:t>
                      </a:r>
                      <a:endParaRPr lang="en-US" altLang="zh-TW" sz="2800" u="sng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把問題細分為子問題或模組（例如解決問題方案的輸入、處理及輸出）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在分析問題時陳述它的輸入和輸出 </a:t>
                      </a:r>
                      <a:endParaRPr lang="en-US" altLang="zh-TW" sz="28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3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253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124943"/>
              </p:ext>
            </p:extLst>
          </p:nvPr>
        </p:nvGraphicFramePr>
        <p:xfrm>
          <a:off x="177567" y="1232244"/>
          <a:ext cx="11836865" cy="5511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82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3212984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6511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學習內容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454799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初中設計與科技科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利用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TinkerCAD.com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及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製作錢幣分類器模型</a:t>
                      </a:r>
                      <a:endParaRPr lang="zh-TW" altLang="en-US" sz="2800" b="1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科技教育</a:t>
                      </a:r>
                      <a:endParaRPr lang="en-US" altLang="zh-TW" sz="3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zh-HK" altLang="en-US" sz="2800" b="1" dirty="0">
                          <a:solidFill>
                            <a:srgbClr val="FF9933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物料和結構 </a:t>
                      </a:r>
                      <a:r>
                        <a:rPr lang="en-US" altLang="zh-HK" sz="2800" b="1" dirty="0">
                          <a:solidFill>
                            <a:srgbClr val="FF9933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- </a:t>
                      </a:r>
                      <a:r>
                        <a:rPr lang="en-US" altLang="zh-TW" sz="2800" b="1" dirty="0">
                          <a:solidFill>
                            <a:srgbClr val="FF9933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(K4)</a:t>
                      </a:r>
                      <a:r>
                        <a:rPr lang="zh-TW" altLang="en-US" sz="2800" b="1" dirty="0">
                          <a:solidFill>
                            <a:srgbClr val="FF9933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結構和機械結構 </a:t>
                      </a:r>
                      <a:endParaRPr lang="en-US" altLang="zh-TW" sz="2800" b="1" dirty="0">
                        <a:solidFill>
                          <a:srgbClr val="FF9933"/>
                        </a:solidFill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r>
                        <a:rPr lang="zh-TW" altLang="en-US" sz="2800" u="sng" dirty="0">
                          <a:latin typeface="微軟正黑體" panose="020B0604030504040204" pitchFamily="34" charset="-120"/>
                          <a:ea typeface="+mn-ea"/>
                        </a:rPr>
                        <a:t>結構及運動的簡單特性</a:t>
                      </a:r>
                      <a:endParaRPr lang="en-US" altLang="zh-TW" sz="2800" u="sng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運動的分類，如線性運動、旋轉運動、擺動運動和往復運動 </a:t>
                      </a:r>
                      <a:endParaRPr lang="en-US" altLang="zh-TW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能量輸入、運動控制及輸出作功的一般概念 </a:t>
                      </a:r>
                      <a:endParaRPr lang="en-US" altLang="zh-TW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r>
                        <a:rPr lang="zh-TW" altLang="en-US" sz="2800" u="sng" dirty="0">
                          <a:latin typeface="微軟正黑體" panose="020B0604030504040204" pitchFamily="34" charset="-120"/>
                          <a:ea typeface="+mn-ea"/>
                        </a:rPr>
                        <a:t>按不同需求而設計的結構</a:t>
                      </a:r>
                      <a:endParaRPr lang="en-US" altLang="zh-TW" sz="2800" u="sng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意識到應用不同的結構及機械結構，能夠提升各式設計的功能，以切合不同的需要 </a:t>
                      </a:r>
                      <a:endParaRPr lang="en-US" altLang="zh-TW" sz="2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2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0108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HK" sz="4400" b="1" dirty="0">
                <a:solidFill>
                  <a:srgbClr val="FF9933"/>
                </a:solidFill>
              </a:rPr>
              <a:t>AI </a:t>
            </a:r>
            <a:r>
              <a:rPr lang="zh-TW" altLang="en-US" sz="4400" b="1" dirty="0">
                <a:solidFill>
                  <a:srgbClr val="FF9933"/>
                </a:solidFill>
              </a:rPr>
              <a:t>人工智能歷史</a:t>
            </a:r>
            <a:r>
              <a:rPr lang="en-US" altLang="zh-TW" sz="4400" b="1" dirty="0">
                <a:solidFill>
                  <a:srgbClr val="FF9933"/>
                </a:solidFill>
              </a:rPr>
              <a:t>(</a:t>
            </a:r>
            <a:r>
              <a:rPr lang="zh-TW" altLang="en-US" sz="4400" b="1" dirty="0">
                <a:solidFill>
                  <a:srgbClr val="FF9933"/>
                </a:solidFill>
              </a:rPr>
              <a:t>一</a:t>
            </a:r>
            <a:r>
              <a:rPr lang="en-US" altLang="zh-TW" sz="4400" b="1" dirty="0">
                <a:solidFill>
                  <a:srgbClr val="FF9933"/>
                </a:solidFill>
              </a:rPr>
              <a:t>)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00AA85-D361-4A20-A352-3453F428E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171" y="1635256"/>
            <a:ext cx="7308985" cy="4787066"/>
          </a:xfrm>
        </p:spPr>
        <p:txBody>
          <a:bodyPr>
            <a:normAutofit/>
          </a:bodyPr>
          <a:lstStyle/>
          <a:p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艾倫・圖靈（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Alan Turing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）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1950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年於著名哲學期刊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《Mind》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發表</a:t>
            </a:r>
            <a:r>
              <a:rPr lang="zh-TW" altLang="en-US" sz="4000" b="1" i="0" dirty="0">
                <a:solidFill>
                  <a:srgbClr val="0066FF"/>
                </a:solidFill>
                <a:effectLst/>
                <a:latin typeface="Noto Sans Tamil UI"/>
              </a:rPr>
              <a:t>論文</a:t>
            </a:r>
            <a:r>
              <a:rPr lang="en-US" altLang="zh-TW" sz="4000" b="1" i="0" dirty="0">
                <a:solidFill>
                  <a:srgbClr val="0066FF"/>
                </a:solidFill>
                <a:effectLst/>
                <a:latin typeface="Noto Sans Tamil UI"/>
              </a:rPr>
              <a:t>《</a:t>
            </a:r>
            <a:r>
              <a:rPr lang="zh-TW" altLang="en-US" sz="4000" b="1" i="0" dirty="0">
                <a:solidFill>
                  <a:srgbClr val="0066FF"/>
                </a:solidFill>
                <a:effectLst/>
                <a:latin typeface="Noto Sans Tamil UI"/>
              </a:rPr>
              <a:t>運算機器與智能</a:t>
            </a:r>
            <a:r>
              <a:rPr lang="en-US" altLang="zh-TW" sz="4000" b="1" i="0" dirty="0">
                <a:solidFill>
                  <a:srgbClr val="0066FF"/>
                </a:solidFill>
                <a:effectLst/>
                <a:latin typeface="Noto Sans Tamil UI"/>
              </a:rPr>
              <a:t>》</a:t>
            </a:r>
            <a:r>
              <a:rPr lang="zh-TW" altLang="en-US" sz="4000" b="1" i="0" dirty="0">
                <a:solidFill>
                  <a:srgbClr val="0066FF"/>
                </a:solidFill>
                <a:effectLst/>
                <a:latin typeface="Noto Sans Tamil UI"/>
              </a:rPr>
              <a:t>（</a:t>
            </a:r>
            <a:r>
              <a:rPr lang="en-US" altLang="zh-TW" sz="4000" b="1" i="0" dirty="0">
                <a:solidFill>
                  <a:srgbClr val="0066FF"/>
                </a:solidFill>
                <a:effectLst/>
                <a:latin typeface="Noto Sans Tamil UI"/>
              </a:rPr>
              <a:t>Computing Machinery and Intelligence</a:t>
            </a:r>
            <a:r>
              <a:rPr lang="zh-TW" altLang="en-US" sz="4000" b="1" i="0" dirty="0">
                <a:solidFill>
                  <a:srgbClr val="0066FF"/>
                </a:solidFill>
                <a:effectLst/>
                <a:latin typeface="Noto Sans Tamil UI"/>
              </a:rPr>
              <a:t>）</a:t>
            </a:r>
            <a:endParaRPr lang="en-US" altLang="zh-TW" sz="4000" b="1" dirty="0">
              <a:solidFill>
                <a:srgbClr val="0066FF"/>
              </a:solidFill>
              <a:latin typeface="Noto Sans Tamil UI"/>
            </a:endParaRPr>
          </a:p>
          <a:p>
            <a:r>
              <a:rPr lang="zh-TW" altLang="en-US" sz="4000" dirty="0">
                <a:solidFill>
                  <a:schemeClr val="tx1"/>
                </a:solidFill>
                <a:latin typeface="Noto Sans Tamil UI"/>
              </a:rPr>
              <a:t>提出</a:t>
            </a:r>
            <a:r>
              <a:rPr lang="zh-HK" altLang="en-US" sz="4000" b="1" i="0" dirty="0">
                <a:solidFill>
                  <a:srgbClr val="D60093"/>
                </a:solidFill>
                <a:effectLst/>
                <a:latin typeface="PingFang TC"/>
              </a:rPr>
              <a:t>圖靈測試（</a:t>
            </a:r>
            <a:r>
              <a:rPr lang="en-US" altLang="zh-HK" sz="4000" b="1" i="0" dirty="0">
                <a:solidFill>
                  <a:srgbClr val="D60093"/>
                </a:solidFill>
                <a:effectLst/>
                <a:latin typeface="PingFang TC"/>
              </a:rPr>
              <a:t>Turing Test</a:t>
            </a:r>
            <a:r>
              <a:rPr lang="zh-HK" altLang="en-US" sz="4000" b="1" i="0" dirty="0">
                <a:solidFill>
                  <a:srgbClr val="D60093"/>
                </a:solidFill>
                <a:effectLst/>
                <a:latin typeface="PingFang TC"/>
              </a:rPr>
              <a:t>） 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。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E8028B5-952B-4558-BC7A-F5A6FCC7C21A}"/>
              </a:ext>
            </a:extLst>
          </p:cNvPr>
          <p:cNvSpPr txBox="1"/>
          <p:nvPr/>
        </p:nvSpPr>
        <p:spPr>
          <a:xfrm>
            <a:off x="478171" y="6422322"/>
            <a:ext cx="697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圖片來源：</a:t>
            </a:r>
            <a:r>
              <a:rPr lang="en-US" altLang="zh-HK" dirty="0">
                <a:hlinkClick r:id="rId2"/>
              </a:rPr>
              <a:t>https://zh.wikipedia.org/wiki</a:t>
            </a:r>
            <a:r>
              <a:rPr lang="zh-TW" altLang="en-US" dirty="0"/>
              <a:t>／電子數值積分計算機</a:t>
            </a:r>
            <a:endParaRPr lang="zh-HK" altLang="en-US" dirty="0"/>
          </a:p>
        </p:txBody>
      </p:sp>
      <p:pic>
        <p:nvPicPr>
          <p:cNvPr id="43010" name="Picture 2" descr="1950年圖靈於著名哲學期刊《Mind》發表論文《運算機器與智能》（Computing Machinery and Intelligence）（Mind）">
            <a:extLst>
              <a:ext uri="{FF2B5EF4-FFF2-40B4-BE49-F238E27FC236}">
                <a16:creationId xmlns:a16="http://schemas.microsoft.com/office/drawing/2014/main" id="{F0D338B1-76A3-4704-9062-9D10CBE66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6319" y="1135777"/>
            <a:ext cx="4120346" cy="326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8579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230740"/>
              </p:ext>
            </p:extLst>
          </p:nvPr>
        </p:nvGraphicFramePr>
        <p:xfrm>
          <a:off x="176169" y="1489697"/>
          <a:ext cx="11836865" cy="5213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82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3212984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6511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學習內容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454799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初中設計與科技科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利用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TinkerCAD.com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及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製作錢幣分類器模型</a:t>
                      </a:r>
                      <a:endParaRPr lang="zh-TW" altLang="en-US" sz="2800" b="1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科技教育</a:t>
                      </a:r>
                      <a:endParaRPr lang="en-US" altLang="zh-TW" sz="3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zh-TW" altLang="en-US" sz="2800" b="1" dirty="0">
                          <a:solidFill>
                            <a:srgbClr val="0070C0"/>
                          </a:solidFill>
                        </a:rPr>
                        <a:t>營運和製造 </a:t>
                      </a:r>
                      <a:r>
                        <a:rPr lang="en-US" altLang="zh-TW" sz="2800" b="1" dirty="0">
                          <a:solidFill>
                            <a:srgbClr val="0070C0"/>
                          </a:solidFill>
                        </a:rPr>
                        <a:t>– (K5) </a:t>
                      </a:r>
                      <a:r>
                        <a:rPr lang="zh-TW" altLang="en-US" sz="2800" b="1" dirty="0">
                          <a:solidFill>
                            <a:srgbClr val="0070C0"/>
                          </a:solidFill>
                        </a:rPr>
                        <a:t>工具及儀器</a:t>
                      </a:r>
                      <a:endParaRPr lang="en-US" altLang="zh-TW" sz="2800" b="1" dirty="0">
                        <a:solidFill>
                          <a:srgbClr val="0070C0"/>
                        </a:solidFill>
                      </a:endParaRPr>
                    </a:p>
                    <a:p>
                      <a:pPr algn="l"/>
                      <a:r>
                        <a:rPr lang="zh-TW" altLang="en-US" sz="2800" b="1" u="sng" dirty="0"/>
                        <a:t>選取及運用合適工具、儀器和機器以實錢設計概念</a:t>
                      </a:r>
                      <a:endParaRPr lang="en-US" altLang="zh-TW" sz="2800" b="1" u="sng" dirty="0"/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/>
                        <a:t>應用一系列的機器以實踐設計問題的方案，包括：</a:t>
                      </a:r>
                      <a:r>
                        <a:rPr lang="en-US" altLang="zh-TW" sz="2800" dirty="0"/>
                        <a:t>3D</a:t>
                      </a:r>
                      <a:r>
                        <a:rPr lang="zh-TW" altLang="en-US" sz="2800" dirty="0"/>
                        <a:t>打印機</a:t>
                      </a:r>
                      <a:endParaRPr lang="en-US" altLang="zh-TW" sz="2800" dirty="0"/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TW" altLang="en-US" sz="2800" b="1" dirty="0">
                          <a:solidFill>
                            <a:srgbClr val="7030A0"/>
                          </a:solidFill>
                        </a:rPr>
                        <a:t>營運和製造 </a:t>
                      </a:r>
                      <a:r>
                        <a:rPr lang="en-US" altLang="zh-TW" sz="2800" b="1" dirty="0">
                          <a:solidFill>
                            <a:srgbClr val="7030A0"/>
                          </a:solidFill>
                        </a:rPr>
                        <a:t>– (K6) </a:t>
                      </a:r>
                      <a:r>
                        <a:rPr lang="zh-TW" altLang="en-US" sz="2800" b="1" dirty="0">
                          <a:solidFill>
                            <a:srgbClr val="7030A0"/>
                          </a:solidFill>
                        </a:rPr>
                        <a:t>製造過程</a:t>
                      </a:r>
                      <a:endParaRPr lang="en-US" altLang="zh-TW" sz="2800" b="1" dirty="0">
                        <a:solidFill>
                          <a:srgbClr val="7030A0"/>
                        </a:solidFill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TW" altLang="en-US" sz="2800" b="1" u="sng" dirty="0"/>
                        <a:t>基本設計元素</a:t>
                      </a:r>
                      <a:endParaRPr lang="en-US" altLang="zh-TW" sz="2800" b="1" u="sng" dirty="0"/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/>
                        <a:t>電腦輔助設計 </a:t>
                      </a:r>
                      <a:r>
                        <a:rPr lang="en-US" altLang="zh-TW" sz="2800" dirty="0"/>
                        <a:t>(CAD) </a:t>
                      </a:r>
                      <a:r>
                        <a:rPr lang="zh-TW" altLang="en-US" sz="2800" dirty="0"/>
                        <a:t>和三維模型的基本概念</a:t>
                      </a:r>
                      <a:endParaRPr lang="en-US" altLang="zh-TW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2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0710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7757302"/>
              </p:ext>
            </p:extLst>
          </p:nvPr>
        </p:nvGraphicFramePr>
        <p:xfrm>
          <a:off x="176169" y="1489697"/>
          <a:ext cx="11836865" cy="5213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82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3212984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6511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學習內容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454799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初中設計與科技科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利用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TinkerCAD.com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及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製作錢幣分類器模型</a:t>
                      </a:r>
                      <a:endParaRPr lang="zh-TW" altLang="en-US" sz="2800" b="1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科技教育</a:t>
                      </a:r>
                      <a:endParaRPr lang="en-US" altLang="zh-TW" sz="3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zh-TW" altLang="en-US" sz="2800" b="1" dirty="0">
                          <a:solidFill>
                            <a:srgbClr val="00B050"/>
                          </a:solidFill>
                        </a:rPr>
                        <a:t>系統和控制 </a:t>
                      </a:r>
                      <a:r>
                        <a:rPr lang="en-US" altLang="zh-TW" sz="2800" b="1" dirty="0">
                          <a:solidFill>
                            <a:srgbClr val="00B050"/>
                          </a:solidFill>
                        </a:rPr>
                        <a:t>– (K9) </a:t>
                      </a:r>
                      <a:r>
                        <a:rPr lang="zh-TW" altLang="en-US" sz="2800" b="1" dirty="0">
                          <a:solidFill>
                            <a:srgbClr val="00B050"/>
                          </a:solidFill>
                        </a:rPr>
                        <a:t>系統應用</a:t>
                      </a:r>
                      <a:endParaRPr lang="en-US" altLang="zh-HK" sz="1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TW" altLang="en-US" sz="2800" b="1" u="sng" kern="1200" dirty="0">
                          <a:latin typeface="微軟正黑體" panose="020B0604030504040204" pitchFamily="34" charset="-120"/>
                          <a:ea typeface="+mn-ea"/>
                        </a:rPr>
                        <a:t>控制系統模式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設計簡單的系統以滿足指定的問題</a:t>
                      </a:r>
                      <a:endParaRPr lang="en-US" altLang="zh-TW" sz="2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HK" sz="2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HK" altLang="en-US" sz="2800" b="1" kern="1200" dirty="0">
                          <a:solidFill>
                            <a:srgbClr val="CC0066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系統和控制 </a:t>
                      </a:r>
                      <a:r>
                        <a:rPr lang="en-US" altLang="zh-HK" sz="2800" b="1" kern="1200" dirty="0">
                          <a:solidFill>
                            <a:srgbClr val="CC0066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- (E6)</a:t>
                      </a:r>
                      <a:r>
                        <a:rPr lang="zh-HK" altLang="en-US" sz="2800" b="1" kern="1200" dirty="0">
                          <a:solidFill>
                            <a:srgbClr val="CC0066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系統整合 </a:t>
                      </a:r>
                      <a:endParaRPr lang="en-US" altLang="zh-HK" sz="2800" b="1" kern="1200" dirty="0">
                        <a:solidFill>
                          <a:srgbClr val="CC0066"/>
                        </a:solidFill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TW" altLang="en-US" sz="2800" b="1" u="sng" kern="1200" dirty="0">
                          <a:latin typeface="微軟正黑體" panose="020B0604030504040204" pitchFamily="34" charset="-120"/>
                          <a:ea typeface="+mn-ea"/>
                        </a:rPr>
                        <a:t>系統與系統及子系統之間的聯繫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基本電子和電氣系統，包括：</a:t>
                      </a:r>
                      <a:endParaRPr lang="en-US" altLang="zh-TW" sz="2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2800" kern="1200" dirty="0">
                          <a:latin typeface="微軟正黑體" panose="020B0604030504040204" pitchFamily="34" charset="-120"/>
                          <a:ea typeface="+mn-ea"/>
                        </a:rPr>
                        <a:t>   </a:t>
                      </a: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簡介以微控制器為基礎的系統</a:t>
                      </a:r>
                      <a:endParaRPr lang="en-US" altLang="zh-TW" sz="2800" b="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3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44330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260270"/>
              </p:ext>
            </p:extLst>
          </p:nvPr>
        </p:nvGraphicFramePr>
        <p:xfrm>
          <a:off x="176169" y="1489697"/>
          <a:ext cx="11836865" cy="4928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82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3212984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288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學習內容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430000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初中設計與科技科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利用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TinkerCAD.com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及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製作錢幣分類器模型</a:t>
                      </a:r>
                      <a:endParaRPr lang="zh-TW" altLang="en-US" sz="2800" b="1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科技教育</a:t>
                      </a:r>
                      <a:endParaRPr lang="en-US" altLang="zh-TW" sz="3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zh-HK" altLang="en-US" sz="2800" b="1" dirty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營運和製造 </a:t>
                      </a:r>
                      <a:r>
                        <a:rPr lang="en-US" altLang="zh-HK" sz="2800" b="1" dirty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- (K5)</a:t>
                      </a:r>
                      <a:r>
                        <a:rPr lang="zh-HK" altLang="en-US" sz="2800" b="1" dirty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工具及儀器 </a:t>
                      </a:r>
                      <a:endParaRPr lang="en-US" altLang="zh-HK" sz="28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r>
                        <a:rPr lang="zh-TW" altLang="en-US" sz="2800" b="1" u="sng" dirty="0">
                          <a:latin typeface="微軟正黑體" panose="020B0604030504040204" pitchFamily="34" charset="-120"/>
                          <a:ea typeface="+mn-ea"/>
                        </a:rPr>
                        <a:t>選取及運用合適工具、儀器和機器以實踐設計概念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應用一系列的機器以實踐設計問題的方案，包括： </a:t>
                      </a:r>
                    </a:p>
                    <a:p>
                      <a:pPr lvl="1"/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-  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雷射切割機 </a:t>
                      </a:r>
                    </a:p>
                    <a:p>
                      <a:pPr lvl="1"/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-  3D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打印機 </a:t>
                      </a:r>
                      <a:endParaRPr lang="en-US" altLang="zh-HK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2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9026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對應的課程內容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176514"/>
              </p:ext>
            </p:extLst>
          </p:nvPr>
        </p:nvGraphicFramePr>
        <p:xfrm>
          <a:off x="176169" y="1489697"/>
          <a:ext cx="11836865" cy="4928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82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3212984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5637402">
                  <a:extLst>
                    <a:ext uri="{9D8B030D-6E8A-4147-A177-3AD203B41FA5}">
                      <a16:colId xmlns:a16="http://schemas.microsoft.com/office/drawing/2014/main" val="2758140728"/>
                    </a:ext>
                  </a:extLst>
                </a:gridCol>
                <a:gridCol w="1677797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6288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學習內容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430000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初中設計與科技科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利用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TinkerCAD.com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及</a:t>
                      </a:r>
                      <a:r>
                        <a:rPr lang="en-US" altLang="zh-TW" sz="2800" dirty="0">
                          <a:latin typeface="微軟正黑體" panose="020B0604030504040204" pitchFamily="34" charset="-120"/>
                          <a:ea typeface="+mn-ea"/>
                        </a:rPr>
                        <a:t>Arduino</a:t>
                      </a:r>
                      <a:r>
                        <a:rPr lang="zh-TW" altLang="en-US" sz="2800" dirty="0">
                          <a:latin typeface="微軟正黑體" panose="020B0604030504040204" pitchFamily="34" charset="-120"/>
                          <a:ea typeface="+mn-ea"/>
                        </a:rPr>
                        <a:t>製作錢幣分類器模型</a:t>
                      </a:r>
                      <a:endParaRPr lang="zh-TW" altLang="en-US" sz="2800" b="1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科技教育</a:t>
                      </a:r>
                      <a:endParaRPr lang="en-US" altLang="zh-TW" sz="3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HK" altLang="en-US" sz="2800" b="1" kern="12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系統和控制 </a:t>
                      </a:r>
                      <a:r>
                        <a:rPr lang="en-US" altLang="zh-HK" sz="2800" b="1" kern="12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- (E6)</a:t>
                      </a:r>
                      <a:r>
                        <a:rPr lang="zh-HK" altLang="en-US" sz="2800" b="1" kern="12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+mn-ea"/>
                        </a:rPr>
                        <a:t>系統整合 </a:t>
                      </a:r>
                      <a:endParaRPr lang="en-US" altLang="zh-HK" sz="2800" b="1" kern="1200" dirty="0">
                        <a:solidFill>
                          <a:srgbClr val="0070C0"/>
                        </a:solidFill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TW" altLang="en-US" sz="2800" b="1" u="sng" kern="1200" dirty="0">
                          <a:latin typeface="微軟正黑體" panose="020B0604030504040204" pitchFamily="34" charset="-120"/>
                          <a:ea typeface="+mn-ea"/>
                        </a:rPr>
                        <a:t>系統與系統及子系統之間的聯繫</a:t>
                      </a:r>
                      <a:r>
                        <a:rPr lang="zh-TW" altLang="en-US" sz="2800" u="sng" kern="1200" dirty="0">
                          <a:latin typeface="微軟正黑體" panose="020B0604030504040204" pitchFamily="34" charset="-120"/>
                          <a:ea typeface="+mn-ea"/>
                        </a:rPr>
                        <a:t>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基本電子和電氣系統，包括： </a:t>
                      </a:r>
                      <a:endParaRPr lang="en-US" altLang="zh-TW" sz="2800" kern="1200" dirty="0">
                        <a:latin typeface="微軟正黑體" panose="020B0604030504040204" pitchFamily="34" charset="-120"/>
                        <a:ea typeface="+mn-ea"/>
                      </a:endParaRP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2800" kern="1200" dirty="0">
                          <a:latin typeface="微軟正黑體" panose="020B0604030504040204" pitchFamily="34" charset="-120"/>
                          <a:ea typeface="+mn-ea"/>
                        </a:rPr>
                        <a:t>   </a:t>
                      </a:r>
                      <a:r>
                        <a:rPr lang="zh-TW" altLang="en-US" sz="2800" kern="1200" dirty="0">
                          <a:latin typeface="微軟正黑體" panose="020B0604030504040204" pitchFamily="34" charset="-120"/>
                          <a:ea typeface="+mn-ea"/>
                        </a:rPr>
                        <a:t>簡介以微控制器為基礎的系統</a:t>
                      </a:r>
                      <a:endParaRPr lang="en-US" altLang="zh-HK" sz="2800" dirty="0">
                        <a:latin typeface="微軟正黑體" panose="020B0604030504040204" pitchFamily="34" charset="-12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800" dirty="0"/>
                        <a:t>3</a:t>
                      </a:r>
                      <a:r>
                        <a:rPr lang="zh-TW" altLang="en-US" sz="2800" dirty="0"/>
                        <a:t>節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9963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762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F918EC-9233-4D75-B97F-B0B189DEC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6600"/>
                </a:solidFill>
              </a:rPr>
              <a:t>謝謝各位</a:t>
            </a:r>
            <a:endParaRPr lang="zh-HK" altLang="en-US" sz="4400" b="1" dirty="0">
              <a:solidFill>
                <a:srgbClr val="FF6600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5BC2880-D335-25B1-03E1-26DFEE20D3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107" y="1732005"/>
            <a:ext cx="6352569" cy="451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3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7D127A-F327-4F5D-A32B-7904D6F5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HK" sz="4400" b="1" dirty="0">
                <a:solidFill>
                  <a:srgbClr val="FF9933"/>
                </a:solidFill>
              </a:rPr>
              <a:t>AI </a:t>
            </a:r>
            <a:r>
              <a:rPr lang="zh-TW" altLang="en-US" sz="4400" b="1" dirty="0">
                <a:solidFill>
                  <a:srgbClr val="FF9933"/>
                </a:solidFill>
              </a:rPr>
              <a:t>人工智能歷史</a:t>
            </a:r>
            <a:r>
              <a:rPr lang="en-US" altLang="zh-TW" sz="4400" b="1" dirty="0">
                <a:solidFill>
                  <a:srgbClr val="FF9933"/>
                </a:solidFill>
              </a:rPr>
              <a:t>(</a:t>
            </a:r>
            <a:r>
              <a:rPr lang="zh-TW" altLang="en-US" sz="4400" b="1" dirty="0">
                <a:solidFill>
                  <a:srgbClr val="FF9933"/>
                </a:solidFill>
              </a:rPr>
              <a:t>一</a:t>
            </a:r>
            <a:r>
              <a:rPr lang="en-US" altLang="zh-TW" sz="4400" b="1" dirty="0">
                <a:solidFill>
                  <a:srgbClr val="FF9933"/>
                </a:solidFill>
              </a:rPr>
              <a:t>)</a:t>
            </a:r>
            <a:endParaRPr lang="zh-HK" altLang="en-US" sz="44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00AA85-D361-4A20-A352-3453F428E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819922"/>
            <a:ext cx="6126138" cy="4221441"/>
          </a:xfrm>
        </p:spPr>
        <p:txBody>
          <a:bodyPr>
            <a:normAutofit fontScale="92500"/>
          </a:bodyPr>
          <a:lstStyle/>
          <a:p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當時</a:t>
            </a:r>
            <a:r>
              <a:rPr lang="zh-TW" altLang="en-US" sz="4000" b="1" i="0" dirty="0">
                <a:solidFill>
                  <a:srgbClr val="9933FF"/>
                </a:solidFill>
                <a:effectLst/>
                <a:latin typeface="Noto Sans Tamil UI"/>
              </a:rPr>
              <a:t>電腦體積龐大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、</a:t>
            </a:r>
            <a:r>
              <a:rPr lang="zh-TW" altLang="en-US" sz="4000" b="1" i="0" dirty="0">
                <a:solidFill>
                  <a:srgbClr val="9933FF"/>
                </a:solidFill>
                <a:effectLst/>
                <a:latin typeface="Noto Sans Tamil UI"/>
              </a:rPr>
              <a:t>性能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又有很大的限制，人工智慧發展很快就面臨到瓶頸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  <a:p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約二、三十年前，</a:t>
            </a:r>
            <a:r>
              <a:rPr lang="zh-TW" altLang="en-US" sz="4000" b="1" i="0" dirty="0">
                <a:solidFill>
                  <a:srgbClr val="0000CC"/>
                </a:solidFill>
                <a:effectLst/>
                <a:latin typeface="Noto Sans Tamil UI"/>
              </a:rPr>
              <a:t>電腦儲存空間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、</a:t>
            </a:r>
            <a:r>
              <a:rPr lang="zh-TW" altLang="en-US" sz="4000" b="1" i="0" dirty="0">
                <a:solidFill>
                  <a:srgbClr val="0000CC"/>
                </a:solidFill>
                <a:effectLst/>
                <a:latin typeface="Noto Sans Tamil UI"/>
              </a:rPr>
              <a:t>運算性能的突破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，</a:t>
            </a:r>
            <a:r>
              <a:rPr lang="en-US" altLang="zh-TW" sz="4000" b="0" i="0" dirty="0">
                <a:solidFill>
                  <a:srgbClr val="333333"/>
                </a:solidFill>
                <a:effectLst/>
                <a:latin typeface="Noto Sans Tamil UI"/>
              </a:rPr>
              <a:t>AI </a:t>
            </a:r>
            <a:r>
              <a:rPr lang="zh-TW" altLang="en-US" sz="4000" b="0" i="0" dirty="0">
                <a:solidFill>
                  <a:srgbClr val="333333"/>
                </a:solidFill>
                <a:effectLst/>
                <a:latin typeface="Noto Sans Tamil UI"/>
              </a:rPr>
              <a:t>重新回歸主流技術發展重點</a:t>
            </a:r>
            <a:endParaRPr lang="en-US" altLang="zh-TW" sz="4000" b="0" i="0" dirty="0">
              <a:solidFill>
                <a:srgbClr val="333333"/>
              </a:solidFill>
              <a:effectLst/>
              <a:latin typeface="Noto Sans Tamil UI"/>
            </a:endParaRPr>
          </a:p>
          <a:p>
            <a:endParaRPr lang="zh-HK" altLang="en-US" sz="36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08675B0-7B6B-4D1B-8D1D-6BB7929F1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79" y="4163754"/>
            <a:ext cx="3890882" cy="1642134"/>
          </a:xfrm>
          <a:prstGeom prst="rect">
            <a:avLst/>
          </a:prstGeom>
          <a:noFill/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E50BEA9-800E-47D6-9337-25B0660350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6" t="4479" r="2884" b="3179"/>
          <a:stretch/>
        </p:blipFill>
        <p:spPr bwMode="auto">
          <a:xfrm>
            <a:off x="6803473" y="1736462"/>
            <a:ext cx="5436235" cy="1841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64833467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2896</TotalTime>
  <Words>1507</Words>
  <Application>Microsoft Office PowerPoint</Application>
  <PresentationFormat>寬螢幕</PresentationFormat>
  <Paragraphs>277</Paragraphs>
  <Slides>84</Slides>
  <Notes>0</Notes>
  <HiddenSlides>0</HiddenSlides>
  <MMClips>1</MMClips>
  <ScaleCrop>false</ScaleCrop>
  <HeadingPairs>
    <vt:vector size="8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84</vt:i4>
      </vt:variant>
    </vt:vector>
  </HeadingPairs>
  <TitlesOfParts>
    <vt:vector size="98" baseType="lpstr">
      <vt:lpstr>Arial, Helvetica, sans-serif</vt:lpstr>
      <vt:lpstr>Gotham 7r</vt:lpstr>
      <vt:lpstr>Noto Sans Tamil UI</vt:lpstr>
      <vt:lpstr>Open Sans</vt:lpstr>
      <vt:lpstr>PingFang TC</vt:lpstr>
      <vt:lpstr>微軟正黑體</vt:lpstr>
      <vt:lpstr>新細明體</vt:lpstr>
      <vt:lpstr>Arial</vt:lpstr>
      <vt:lpstr>Calibri</vt:lpstr>
      <vt:lpstr>Times New Roman</vt:lpstr>
      <vt:lpstr>Trebuchet MS</vt:lpstr>
      <vt:lpstr>Wingdings 3</vt:lpstr>
      <vt:lpstr>多面向</vt:lpstr>
      <vt:lpstr>點陣圖影像</vt:lpstr>
      <vt:lpstr>智能錢幣分類器 模型製作工作坊 Workshop on Smart Coins Sorting Device Model Making</vt:lpstr>
      <vt:lpstr>工作坊內容</vt:lpstr>
      <vt:lpstr>何謂 人工智能 Artificial Intelligence</vt:lpstr>
      <vt:lpstr>AI 人工智能定義</vt:lpstr>
      <vt:lpstr>AI 人工智能歷史</vt:lpstr>
      <vt:lpstr>PowerPoint 簡報</vt:lpstr>
      <vt:lpstr>AI 人工智能歷史(一)</vt:lpstr>
      <vt:lpstr>AI 人工智能歷史(一)</vt:lpstr>
      <vt:lpstr>AI 人工智能歷史(一)</vt:lpstr>
      <vt:lpstr>機器學習 Machine Learning </vt:lpstr>
      <vt:lpstr>機器學習</vt:lpstr>
      <vt:lpstr>機器學習Machine Learning </vt:lpstr>
      <vt:lpstr>深度學習 Deep Learning</vt:lpstr>
      <vt:lpstr>深度學習 Deep Learning </vt:lpstr>
      <vt:lpstr>深度學習 Deep Learning </vt:lpstr>
      <vt:lpstr>機器學習 VS 深度學習</vt:lpstr>
      <vt:lpstr>機器學習 和 深度學習 分別</vt:lpstr>
      <vt:lpstr>人工智能的應用領域</vt:lpstr>
      <vt:lpstr>應用1：語音識別</vt:lpstr>
      <vt:lpstr>應用2：手寫識別</vt:lpstr>
      <vt:lpstr>應用3：虛擬助理</vt:lpstr>
      <vt:lpstr>應用4：物件和人臉識別</vt:lpstr>
      <vt:lpstr>應用5：reCAPTCHA </vt:lpstr>
      <vt:lpstr>應用6：車輛速度</vt:lpstr>
      <vt:lpstr>應用6：聊天機械人</vt:lpstr>
      <vt:lpstr>智能錢幣分類器 模型製作</vt:lpstr>
      <vt:lpstr>PowerPoint 簡報</vt:lpstr>
      <vt:lpstr>mBlock編程</vt:lpstr>
      <vt:lpstr>https://mblock.makeblock.com/zh-cn/</vt:lpstr>
      <vt:lpstr>https://mblock.makeblock.com/zh-cn/</vt:lpstr>
      <vt:lpstr>mBlock 熱身練習</vt:lpstr>
      <vt:lpstr>PowerPoint 簡報</vt:lpstr>
      <vt:lpstr>PowerPoint 簡報</vt:lpstr>
      <vt:lpstr>PowerPoint 簡報</vt:lpstr>
      <vt:lpstr>PowerPoint 簡報</vt:lpstr>
      <vt:lpstr>mBlock AI模型訓練</vt:lpstr>
      <vt:lpstr>mBlock AI模型訓練</vt:lpstr>
      <vt:lpstr>mBlock AI模型訓練</vt:lpstr>
      <vt:lpstr>mBlock AI模型訓練</vt:lpstr>
      <vt:lpstr>mBlock AI模型訓練</vt:lpstr>
      <vt:lpstr>智能錢幣分類器 模型</vt:lpstr>
      <vt:lpstr>材料包</vt:lpstr>
      <vt:lpstr>智能錢幣分類器模型製作</vt:lpstr>
      <vt:lpstr>智能錢幣分類器模型製作</vt:lpstr>
      <vt:lpstr>Arduino編程</vt:lpstr>
      <vt:lpstr>智能錢幣分類器模型製作</vt:lpstr>
      <vt:lpstr>mBlock AI模型訓練</vt:lpstr>
      <vt:lpstr>mBlock AI模型訓練</vt:lpstr>
      <vt:lpstr>mBlock編程</vt:lpstr>
      <vt:lpstr>mBlock編程</vt:lpstr>
      <vt:lpstr>mBlock編程</vt:lpstr>
      <vt:lpstr>mBlock編程</vt:lpstr>
      <vt:lpstr>mBlock編程</vt:lpstr>
      <vt:lpstr>mBlock編程</vt:lpstr>
      <vt:lpstr>Arduino編程</vt:lpstr>
      <vt:lpstr>Arduino編程</vt:lpstr>
      <vt:lpstr>Arduino編程</vt:lpstr>
      <vt:lpstr>Arduino編程</vt:lpstr>
      <vt:lpstr>Arduino編程</vt:lpstr>
      <vt:lpstr>Arduino編程</vt:lpstr>
      <vt:lpstr>3D錢幣分類碟製作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3D錢幣分類碟</vt:lpstr>
      <vt:lpstr>跨科協作及建議學習時數</vt:lpstr>
      <vt:lpstr>對應的課程內容</vt:lpstr>
      <vt:lpstr>對應的課程內容</vt:lpstr>
      <vt:lpstr>對應的課程內容</vt:lpstr>
      <vt:lpstr>對應的課程內容</vt:lpstr>
      <vt:lpstr>對應的課程內容</vt:lpstr>
      <vt:lpstr>對應的課程內容</vt:lpstr>
      <vt:lpstr>對應的課程內容</vt:lpstr>
      <vt:lpstr>謝謝各位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人工智能</dc:title>
  <dc:creator>Yin Na Lau</dc:creator>
  <cp:lastModifiedBy>WongKang Wai</cp:lastModifiedBy>
  <cp:revision>654</cp:revision>
  <dcterms:created xsi:type="dcterms:W3CDTF">2020-09-06T13:55:39Z</dcterms:created>
  <dcterms:modified xsi:type="dcterms:W3CDTF">2023-05-30T05:47:10Z</dcterms:modified>
</cp:coreProperties>
</file>