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LUaDQi1wGzEvEHmkiZLc4CfQP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B160C4-DBE4-476A-875F-A80F26CF1FCF}">
  <a:tblStyle styleId="{14B160C4-DBE4-476A-875F-A80F26CF1FC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CE6"/>
          </a:solidFill>
        </a:fill>
      </a:tcStyle>
    </a:wholeTbl>
    <a:band1H>
      <a:tcTxStyle/>
      <a:tcStyle>
        <a:fill>
          <a:solidFill>
            <a:srgbClr val="F5D8CA"/>
          </a:solidFill>
        </a:fill>
      </a:tcStyle>
    </a:band1H>
    <a:band2H>
      <a:tcTxStyle/>
    </a:band2H>
    <a:band1V>
      <a:tcTxStyle/>
      <a:tcStyle>
        <a:fill>
          <a:solidFill>
            <a:srgbClr val="F5D8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type="title">
  <p:cSld name="TITLE">
    <p:spTree>
      <p:nvGrpSpPr>
        <p:cNvPr id="14" name="Shape 14"/>
        <p:cNvGrpSpPr/>
        <p:nvPr/>
      </p:nvGrpSpPr>
      <p:grpSpPr>
        <a:xfrm>
          <a:off x="0" y="0"/>
          <a:ext cx="0" cy="0"/>
          <a:chOff x="0" y="0"/>
          <a:chExt cx="0" cy="0"/>
        </a:xfrm>
      </p:grpSpPr>
      <p:sp>
        <p:nvSpPr>
          <p:cNvPr id="15" name="Google Shape;15;p2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4"/>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9" name="Google Shape;19;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cxnSp>
        <p:nvCxnSpPr>
          <p:cNvPr id="22" name="Google Shape;22;p2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showMasterSp="0" type="picTx">
  <p:cSld name="PICTURE_WITH_CAPTION_TEXT">
    <p:spTree>
      <p:nvGrpSpPr>
        <p:cNvPr id="80" name="Shape 80"/>
        <p:cNvGrpSpPr/>
        <p:nvPr/>
      </p:nvGrpSpPr>
      <p:grpSpPr>
        <a:xfrm>
          <a:off x="0" y="0"/>
          <a:ext cx="0" cy="0"/>
          <a:chOff x="0" y="0"/>
          <a:chExt cx="0" cy="0"/>
        </a:xfrm>
      </p:grpSpPr>
      <p:sp>
        <p:nvSpPr>
          <p:cNvPr id="81" name="Google Shape;81;p33"/>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3"/>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3"/>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3"/>
          <p:cNvSpPr/>
          <p:nvPr>
            <p:ph idx="2" type="pic"/>
          </p:nvPr>
        </p:nvSpPr>
        <p:spPr>
          <a:xfrm>
            <a:off x="15" y="0"/>
            <a:ext cx="12191985" cy="4915076"/>
          </a:xfrm>
          <a:prstGeom prst="rect">
            <a:avLst/>
          </a:prstGeom>
          <a:blipFill rotWithShape="1">
            <a:blip r:embed="rId2">
              <a:alphaModFix/>
            </a:blip>
            <a:stretch>
              <a:fillRect b="0" l="0" r="0" t="0"/>
            </a:stretch>
          </a:blipFill>
          <a:ln>
            <a:noFill/>
          </a:ln>
        </p:spPr>
        <p:txBody>
          <a:bodyPr anchorCtr="0" anchor="t" bIns="45700" lIns="457200" spcFirstLastPara="1" rIns="0" wrap="square" tIns="457200">
            <a:norm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85" name="Google Shape;85;p33"/>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6" name="Google Shape;86;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showMasterSp="0" type="vertTitleAndTx">
  <p:cSld name="VERTICAL_TITLE_AND_VERTICAL_TEXT">
    <p:spTree>
      <p:nvGrpSpPr>
        <p:cNvPr id="89" name="Shape 89"/>
        <p:cNvGrpSpPr/>
        <p:nvPr/>
      </p:nvGrpSpPr>
      <p:grpSpPr>
        <a:xfrm>
          <a:off x="0" y="0"/>
          <a:ext cx="0" cy="0"/>
          <a:chOff x="0" y="0"/>
          <a:chExt cx="0" cy="0"/>
        </a:xfrm>
      </p:grpSpPr>
      <p:sp>
        <p:nvSpPr>
          <p:cNvPr id="90" name="Google Shape;90;p3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4"/>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4"/>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showMasterSp="0" type="secHead">
  <p:cSld name="SECTION_HEADER">
    <p:bg>
      <p:bgPr>
        <a:solidFill>
          <a:schemeClr val="lt1"/>
        </a:solidFill>
      </p:bgPr>
    </p:bg>
    <p:spTree>
      <p:nvGrpSpPr>
        <p:cNvPr id="23" name="Shape 23"/>
        <p:cNvGrpSpPr/>
        <p:nvPr/>
      </p:nvGrpSpPr>
      <p:grpSpPr>
        <a:xfrm>
          <a:off x="0" y="0"/>
          <a:ext cx="0" cy="0"/>
          <a:chOff x="0" y="0"/>
          <a:chExt cx="0" cy="0"/>
        </a:xfrm>
      </p:grpSpPr>
      <p:sp>
        <p:nvSpPr>
          <p:cNvPr id="24" name="Google Shape;24;p2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5"/>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28" name="Google Shape;28;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cxnSp>
        <p:nvCxnSpPr>
          <p:cNvPr id="31" name="Google Shape;31;p2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32" name="Shape 32"/>
        <p:cNvGrpSpPr/>
        <p:nvPr/>
      </p:nvGrpSpPr>
      <p:grpSpPr>
        <a:xfrm>
          <a:off x="0" y="0"/>
          <a:ext cx="0" cy="0"/>
          <a:chOff x="0" y="0"/>
          <a:chExt cx="0" cy="0"/>
        </a:xfrm>
      </p:grpSpPr>
      <p:sp>
        <p:nvSpPr>
          <p:cNvPr id="33" name="Google Shape;33;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showMasterSp="0" type="blank">
  <p:cSld name="BLANK">
    <p:spTree>
      <p:nvGrpSpPr>
        <p:cNvPr id="37" name="Shape 37"/>
        <p:cNvGrpSpPr/>
        <p:nvPr/>
      </p:nvGrpSpPr>
      <p:grpSpPr>
        <a:xfrm>
          <a:off x="0" y="0"/>
          <a:ext cx="0" cy="0"/>
          <a:chOff x="0" y="0"/>
          <a:chExt cx="0" cy="0"/>
        </a:xfrm>
      </p:grpSpPr>
      <p:sp>
        <p:nvSpPr>
          <p:cNvPr id="38" name="Google Shape;38;p2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43" name="Shape 43"/>
        <p:cNvGrpSpPr/>
        <p:nvPr/>
      </p:nvGrpSpPr>
      <p:grpSpPr>
        <a:xfrm>
          <a:off x="0" y="0"/>
          <a:ext cx="0" cy="0"/>
          <a:chOff x="0" y="0"/>
          <a:chExt cx="0" cy="0"/>
        </a:xfrm>
      </p:grpSpPr>
      <p:sp>
        <p:nvSpPr>
          <p:cNvPr id="44" name="Google Shape;44;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8"/>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49" name="Shape 49"/>
        <p:cNvGrpSpPr/>
        <p:nvPr/>
      </p:nvGrpSpPr>
      <p:grpSpPr>
        <a:xfrm>
          <a:off x="0" y="0"/>
          <a:ext cx="0" cy="0"/>
          <a:chOff x="0" y="0"/>
          <a:chExt cx="0" cy="0"/>
        </a:xfrm>
      </p:grpSpPr>
      <p:sp>
        <p:nvSpPr>
          <p:cNvPr id="50" name="Google Shape;50;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2" name="Google Shape;52;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55" name="Shape 55"/>
        <p:cNvGrpSpPr/>
        <p:nvPr/>
      </p:nvGrpSpPr>
      <p:grpSpPr>
        <a:xfrm>
          <a:off x="0" y="0"/>
          <a:ext cx="0" cy="0"/>
          <a:chOff x="0" y="0"/>
          <a:chExt cx="0" cy="0"/>
        </a:xfrm>
      </p:grpSpPr>
      <p:sp>
        <p:nvSpPr>
          <p:cNvPr id="56" name="Google Shape;56;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0"/>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8" name="Google Shape;58;p30"/>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62" name="Shape 62"/>
        <p:cNvGrpSpPr/>
        <p:nvPr/>
      </p:nvGrpSpPr>
      <p:grpSpPr>
        <a:xfrm>
          <a:off x="0" y="0"/>
          <a:ext cx="0" cy="0"/>
          <a:chOff x="0" y="0"/>
          <a:chExt cx="0" cy="0"/>
        </a:xfrm>
      </p:grpSpPr>
      <p:sp>
        <p:nvSpPr>
          <p:cNvPr id="63" name="Google Shape;63;p3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1"/>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5" name="Google Shape;65;p31"/>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31"/>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7" name="Google Shape;67;p31"/>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showMasterSp="0" type="objTx">
  <p:cSld name="OBJECT_WITH_CAPTION_TEXT">
    <p:spTree>
      <p:nvGrpSpPr>
        <p:cNvPr id="71" name="Shape 71"/>
        <p:cNvGrpSpPr/>
        <p:nvPr/>
      </p:nvGrpSpPr>
      <p:grpSpPr>
        <a:xfrm>
          <a:off x="0" y="0"/>
          <a:ext cx="0" cy="0"/>
          <a:chOff x="0" y="0"/>
          <a:chExt cx="0" cy="0"/>
        </a:xfrm>
      </p:grpSpPr>
      <p:sp>
        <p:nvSpPr>
          <p:cNvPr id="72" name="Google Shape;72;p32"/>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2"/>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2"/>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2"/>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6" name="Google Shape;76;p32"/>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7" name="Google Shape;77;p32"/>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23"/>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2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cxnSp>
        <p:nvCxnSpPr>
          <p:cNvPr id="13" name="Google Shape;13;p23"/>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3.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25.png"/><Relationship Id="rId7" Type="http://schemas.openxmlformats.org/officeDocument/2006/relationships/image" Target="../media/image22.png"/><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46.png"/><Relationship Id="rId7" Type="http://schemas.openxmlformats.org/officeDocument/2006/relationships/image" Target="../media/image48.png"/><Relationship Id="rId8"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31.png"/><Relationship Id="rId7" Type="http://schemas.openxmlformats.org/officeDocument/2006/relationships/image" Target="../media/image29.png"/><Relationship Id="rId8"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37.png"/><Relationship Id="rId5"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39.png"/><Relationship Id="rId5" Type="http://schemas.openxmlformats.org/officeDocument/2006/relationships/image" Target="../media/image38.png"/><Relationship Id="rId6"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33.jpg"/><Relationship Id="rId5"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0.jpg"/><Relationship Id="rId10"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34.png"/><Relationship Id="rId6" Type="http://schemas.openxmlformats.org/officeDocument/2006/relationships/image" Target="../media/image28.png"/><Relationship Id="rId7"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4.png"/><Relationship Id="rId6"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zh-TW"/>
              <a:t>藝術與科技教育中心</a:t>
            </a:r>
            <a:br>
              <a:rPr lang="zh-TW"/>
            </a:br>
            <a:r>
              <a:rPr lang="zh-TW"/>
              <a:t>設計與科技科</a:t>
            </a:r>
            <a:endParaRPr/>
          </a:p>
        </p:txBody>
      </p:sp>
      <p:sp>
        <p:nvSpPr>
          <p:cNvPr id="102" name="Google Shape;102;p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zh-TW" sz="4000"/>
              <a:t>物料和接合方法</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aphicFrame>
        <p:nvGraphicFramePr>
          <p:cNvPr id="174" name="Google Shape;174;p10"/>
          <p:cNvGraphicFramePr/>
          <p:nvPr/>
        </p:nvGraphicFramePr>
        <p:xfrm>
          <a:off x="467592" y="210403"/>
          <a:ext cx="3000000" cy="3000000"/>
        </p:xfrm>
        <a:graphic>
          <a:graphicData uri="http://schemas.openxmlformats.org/drawingml/2006/table">
            <a:tbl>
              <a:tblPr bandRow="1" firstRow="1">
                <a:noFill/>
                <a:tableStyleId>{14B160C4-DBE4-476A-875F-A80F26CF1FCF}</a:tableStyleId>
              </a:tblPr>
              <a:tblGrid>
                <a:gridCol w="3712625"/>
                <a:gridCol w="3712625"/>
                <a:gridCol w="3712625"/>
              </a:tblGrid>
              <a:tr h="564300">
                <a:tc gridSpan="3">
                  <a:txBody>
                    <a:bodyPr/>
                    <a:lstStyle/>
                    <a:p>
                      <a:pPr indent="0" lvl="0" marL="0" marR="0" rtl="0" algn="ctr">
                        <a:lnSpc>
                          <a:spcPct val="100000"/>
                        </a:lnSpc>
                        <a:spcBef>
                          <a:spcPts val="0"/>
                        </a:spcBef>
                        <a:spcAft>
                          <a:spcPts val="0"/>
                        </a:spcAft>
                        <a:buClr>
                          <a:schemeClr val="dk1"/>
                        </a:buClr>
                        <a:buSzPts val="2800"/>
                        <a:buFont typeface="Calibri"/>
                        <a:buNone/>
                      </a:pPr>
                      <a:r>
                        <a:rPr lang="zh-TW" sz="2800"/>
                        <a:t>非鐵金屬</a:t>
                      </a:r>
                      <a:endParaRPr sz="2800"/>
                    </a:p>
                  </a:txBody>
                  <a:tcPr marT="45725" marB="45725" marR="91450" marL="91450"/>
                </a:tc>
                <a:tc hMerge="1"/>
                <a:tc hMerge="1"/>
              </a:tr>
              <a:tr h="564300">
                <a:tc>
                  <a:txBody>
                    <a:bodyPr/>
                    <a:lstStyle/>
                    <a:p>
                      <a:pPr indent="0" lvl="0" marL="0" marR="0" rtl="0" algn="ctr">
                        <a:spcBef>
                          <a:spcPts val="0"/>
                        </a:spcBef>
                        <a:spcAft>
                          <a:spcPts val="0"/>
                        </a:spcAft>
                        <a:buNone/>
                      </a:pPr>
                      <a:r>
                        <a:rPr lang="zh-TW" sz="2800">
                          <a:solidFill>
                            <a:schemeClr val="dk1"/>
                          </a:solidFill>
                          <a:latin typeface="Calibri"/>
                          <a:ea typeface="Calibri"/>
                          <a:cs typeface="Calibri"/>
                          <a:sym typeface="Calibri"/>
                        </a:rPr>
                        <a:t>錫</a:t>
                      </a:r>
                      <a:endParaRPr sz="2800">
                        <a:solidFill>
                          <a:schemeClr val="dk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zh-TW" sz="2800"/>
                        <a:t>鋁</a:t>
                      </a:r>
                      <a:endParaRPr sz="2800"/>
                    </a:p>
                  </a:txBody>
                  <a:tcPr marT="45725" marB="45725" marR="91450" marL="91450"/>
                </a:tc>
                <a:tc>
                  <a:txBody>
                    <a:bodyPr/>
                    <a:lstStyle/>
                    <a:p>
                      <a:pPr indent="0" lvl="0" marL="0" marR="0" rtl="0" algn="ctr">
                        <a:spcBef>
                          <a:spcPts val="0"/>
                        </a:spcBef>
                        <a:spcAft>
                          <a:spcPts val="0"/>
                        </a:spcAft>
                        <a:buNone/>
                      </a:pPr>
                      <a:r>
                        <a:rPr lang="zh-TW" sz="2800"/>
                        <a:t>銅</a:t>
                      </a:r>
                      <a:endParaRPr sz="2800"/>
                    </a:p>
                  </a:txBody>
                  <a:tcPr marT="45725" marB="45725" marR="91450" marL="91450"/>
                </a:tc>
              </a:tr>
              <a:tr h="1485900">
                <a:tc>
                  <a:txBody>
                    <a:bodyPr/>
                    <a:lstStyle/>
                    <a:p>
                      <a:pPr indent="0" lvl="0" marL="0" marR="0" rtl="0" algn="l">
                        <a:spcBef>
                          <a:spcPts val="0"/>
                        </a:spcBef>
                        <a:spcAft>
                          <a:spcPts val="0"/>
                        </a:spcAft>
                        <a:buNone/>
                      </a:pPr>
                      <a:r>
                        <a:rPr lang="zh-TW" sz="1800">
                          <a:solidFill>
                            <a:srgbClr val="724108"/>
                          </a:solidFill>
                          <a:latin typeface="Calibri"/>
                          <a:ea typeface="Calibri"/>
                          <a:cs typeface="Calibri"/>
                          <a:sym typeface="Calibri"/>
                        </a:rPr>
                        <a:t>柔軟具韌性高和具良好延展性、導電性能良好、抗腐蝕性強、不易氧化、熔點較低</a:t>
                      </a:r>
                      <a:endParaRPr sz="1800">
                        <a:solidFill>
                          <a:srgbClr val="72410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zh-TW" sz="1800">
                          <a:solidFill>
                            <a:srgbClr val="724108"/>
                          </a:solidFill>
                        </a:rPr>
                        <a:t>純鋁的密度低、較軟、延性良好，是良好的導體和不容易被腐蝕，但硬度和強度較低。鋁和鋁合金常用來製造飲品罐，窗框和煮食器皿等</a:t>
                      </a:r>
                      <a:endParaRPr sz="1800">
                        <a:solidFill>
                          <a:srgbClr val="724108"/>
                        </a:solidFill>
                      </a:endParaRPr>
                    </a:p>
                  </a:txBody>
                  <a:tcPr marT="45725" marB="45725" marR="91450" marL="91450"/>
                </a:tc>
                <a:tc>
                  <a:txBody>
                    <a:bodyPr/>
                    <a:lstStyle/>
                    <a:p>
                      <a:pPr indent="0" lvl="0" marL="0" marR="0" rtl="0" algn="l">
                        <a:spcBef>
                          <a:spcPts val="0"/>
                        </a:spcBef>
                        <a:spcAft>
                          <a:spcPts val="0"/>
                        </a:spcAft>
                        <a:buNone/>
                      </a:pPr>
                      <a:r>
                        <a:rPr lang="zh-TW" sz="1800">
                          <a:solidFill>
                            <a:srgbClr val="724108"/>
                          </a:solidFill>
                        </a:rPr>
                        <a:t>純銅是柔軟的紅色金屬，延性、導熱性和導電性均良好。黃銅和青銅均為銅的合金。銅和銅合金常用來製造導線、煮食鍋、水管和飾物等</a:t>
                      </a:r>
                      <a:endParaRPr sz="1800">
                        <a:solidFill>
                          <a:srgbClr val="724108"/>
                        </a:solidFill>
                      </a:endParaRPr>
                    </a:p>
                  </a:txBody>
                  <a:tcPr marT="45725" marB="45725" marR="91450" marL="91450"/>
                </a:tc>
              </a:tr>
              <a:tr h="15621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7156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descr="畫面剪輯" id="175" name="Google Shape;175;p10"/>
          <p:cNvPicPr preferRelativeResize="0"/>
          <p:nvPr/>
        </p:nvPicPr>
        <p:blipFill rotWithShape="1">
          <a:blip r:embed="rId3">
            <a:alphaModFix/>
          </a:blip>
          <a:srcRect b="0" l="0" r="0" t="0"/>
          <a:stretch/>
        </p:blipFill>
        <p:spPr>
          <a:xfrm>
            <a:off x="5400530" y="2838379"/>
            <a:ext cx="1508270" cy="1362978"/>
          </a:xfrm>
          <a:prstGeom prst="rect">
            <a:avLst/>
          </a:prstGeom>
          <a:noFill/>
          <a:ln>
            <a:noFill/>
          </a:ln>
        </p:spPr>
      </p:pic>
      <p:pic>
        <p:nvPicPr>
          <p:cNvPr descr="畫面剪輯" id="176" name="Google Shape;176;p10"/>
          <p:cNvPicPr preferRelativeResize="0"/>
          <p:nvPr/>
        </p:nvPicPr>
        <p:blipFill rotWithShape="1">
          <a:blip r:embed="rId4">
            <a:alphaModFix/>
          </a:blip>
          <a:srcRect b="0" l="0" r="0" t="0"/>
          <a:stretch/>
        </p:blipFill>
        <p:spPr>
          <a:xfrm>
            <a:off x="5400530" y="4483754"/>
            <a:ext cx="2040085" cy="1762523"/>
          </a:xfrm>
          <a:prstGeom prst="rect">
            <a:avLst/>
          </a:prstGeom>
          <a:noFill/>
          <a:ln>
            <a:noFill/>
          </a:ln>
        </p:spPr>
      </p:pic>
      <p:pic>
        <p:nvPicPr>
          <p:cNvPr descr="畫面剪輯" id="177" name="Google Shape;177;p10"/>
          <p:cNvPicPr preferRelativeResize="0"/>
          <p:nvPr/>
        </p:nvPicPr>
        <p:blipFill rotWithShape="1">
          <a:blip r:embed="rId5">
            <a:alphaModFix/>
          </a:blip>
          <a:srcRect b="0" l="0" r="0" t="0"/>
          <a:stretch/>
        </p:blipFill>
        <p:spPr>
          <a:xfrm>
            <a:off x="9121630" y="2866957"/>
            <a:ext cx="1559070" cy="1365974"/>
          </a:xfrm>
          <a:prstGeom prst="rect">
            <a:avLst/>
          </a:prstGeom>
          <a:noFill/>
          <a:ln>
            <a:noFill/>
          </a:ln>
        </p:spPr>
      </p:pic>
      <p:pic>
        <p:nvPicPr>
          <p:cNvPr descr="畫面剪輯" id="178" name="Google Shape;178;p10"/>
          <p:cNvPicPr preferRelativeResize="0"/>
          <p:nvPr/>
        </p:nvPicPr>
        <p:blipFill rotWithShape="1">
          <a:blip r:embed="rId6">
            <a:alphaModFix/>
          </a:blip>
          <a:srcRect b="0" l="10824" r="0" t="6014"/>
          <a:stretch/>
        </p:blipFill>
        <p:spPr>
          <a:xfrm>
            <a:off x="9340698" y="4469925"/>
            <a:ext cx="1419232" cy="1928752"/>
          </a:xfrm>
          <a:prstGeom prst="rect">
            <a:avLst/>
          </a:prstGeom>
          <a:noFill/>
          <a:ln>
            <a:noFill/>
          </a:ln>
        </p:spPr>
      </p:pic>
      <p:pic>
        <p:nvPicPr>
          <p:cNvPr descr="畫面剪輯" id="179" name="Google Shape;179;p10"/>
          <p:cNvPicPr preferRelativeResize="0"/>
          <p:nvPr/>
        </p:nvPicPr>
        <p:blipFill rotWithShape="1">
          <a:blip r:embed="rId7">
            <a:alphaModFix/>
          </a:blip>
          <a:srcRect b="0" l="0" r="0" t="0"/>
          <a:stretch/>
        </p:blipFill>
        <p:spPr>
          <a:xfrm>
            <a:off x="1028618" y="4546241"/>
            <a:ext cx="2583685" cy="1637547"/>
          </a:xfrm>
          <a:prstGeom prst="rect">
            <a:avLst/>
          </a:prstGeom>
          <a:noFill/>
          <a:ln>
            <a:noFill/>
          </a:ln>
        </p:spPr>
      </p:pic>
      <p:pic>
        <p:nvPicPr>
          <p:cNvPr descr="畫面剪輯" id="180" name="Google Shape;180;p10"/>
          <p:cNvPicPr preferRelativeResize="0"/>
          <p:nvPr/>
        </p:nvPicPr>
        <p:blipFill rotWithShape="1">
          <a:blip r:embed="rId8">
            <a:alphaModFix/>
          </a:blip>
          <a:srcRect b="0" l="0" r="0" t="0"/>
          <a:stretch/>
        </p:blipFill>
        <p:spPr>
          <a:xfrm>
            <a:off x="1260695" y="2838379"/>
            <a:ext cx="1927005" cy="14645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zh-TW"/>
              <a:t>塑膠</a:t>
            </a:r>
            <a:endParaRPr/>
          </a:p>
        </p:txBody>
      </p:sp>
      <p:sp>
        <p:nvSpPr>
          <p:cNvPr id="186" name="Google Shape;186;p11"/>
          <p:cNvSpPr txBox="1"/>
          <p:nvPr>
            <p:ph idx="1" type="body"/>
          </p:nvPr>
        </p:nvSpPr>
        <p:spPr>
          <a:xfrm>
            <a:off x="1097280" y="4453127"/>
            <a:ext cx="10058400" cy="201540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zh-TW"/>
              <a:t>塑膠主要是從石油提煉和加工而成的。塑膠一般密度較低、抗腐蝕性強、易加工亦是良好的絕緣體。</a:t>
            </a:r>
            <a:endParaRPr/>
          </a:p>
          <a:p>
            <a:pPr indent="0" lvl="0" marL="0" rtl="0" algn="l">
              <a:lnSpc>
                <a:spcPct val="90000"/>
              </a:lnSpc>
              <a:spcBef>
                <a:spcPts val="1400"/>
              </a:spcBef>
              <a:spcAft>
                <a:spcPts val="0"/>
              </a:spcAft>
              <a:buSzPts val="2400"/>
              <a:buNone/>
            </a:pPr>
            <a:r>
              <a:t/>
            </a:r>
            <a:endParaRPr/>
          </a:p>
          <a:p>
            <a:pPr indent="0" lvl="0" marL="0" rtl="0" algn="l">
              <a:lnSpc>
                <a:spcPct val="90000"/>
              </a:lnSpc>
              <a:spcBef>
                <a:spcPts val="1400"/>
              </a:spcBef>
              <a:spcAft>
                <a:spcPts val="0"/>
              </a:spcAft>
              <a:buSzPts val="2400"/>
              <a:buNone/>
            </a:pPr>
            <a:r>
              <a:rPr lang="zh-TW"/>
              <a:t>塑膠主要分熱塑性及熱固性塑膠</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zh-TW"/>
              <a:t>塑膠 – 熱塑性塑膠</a:t>
            </a:r>
            <a:endParaRPr/>
          </a:p>
        </p:txBody>
      </p:sp>
      <p:sp>
        <p:nvSpPr>
          <p:cNvPr id="192" name="Google Shape;192;p12"/>
          <p:cNvSpPr txBox="1"/>
          <p:nvPr/>
        </p:nvSpPr>
        <p:spPr>
          <a:xfrm>
            <a:off x="1231900" y="2032000"/>
            <a:ext cx="992378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accent2"/>
                </a:solidFill>
                <a:latin typeface="Calibri"/>
                <a:ea typeface="Calibri"/>
                <a:cs typeface="Calibri"/>
                <a:sym typeface="Calibri"/>
              </a:rPr>
              <a:t>熱塑性塑膠遇熱時會軟化，但本質本變。當冷郤後，它們會再次硬化，並可鑄成各類形狀。此種塑料能多次重覆使用，常見的例子有丙烯酸脂 (亞加力)、尼龍等。</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12"/>
          <p:cNvSpPr txBox="1"/>
          <p:nvPr/>
        </p:nvSpPr>
        <p:spPr>
          <a:xfrm>
            <a:off x="4140200" y="2819400"/>
            <a:ext cx="2222500" cy="369332"/>
          </a:xfrm>
          <a:prstGeom prst="rect">
            <a:avLst/>
          </a:prstGeom>
          <a:solidFill>
            <a:srgbClr val="F4B46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1800">
                <a:solidFill>
                  <a:schemeClr val="dk1"/>
                </a:solidFill>
                <a:latin typeface="Calibri"/>
                <a:ea typeface="Calibri"/>
                <a:cs typeface="Calibri"/>
                <a:sym typeface="Calibri"/>
              </a:rPr>
              <a:t>固體</a:t>
            </a:r>
            <a:endParaRPr sz="1800">
              <a:solidFill>
                <a:schemeClr val="dk1"/>
              </a:solidFill>
              <a:latin typeface="Calibri"/>
              <a:ea typeface="Calibri"/>
              <a:cs typeface="Calibri"/>
              <a:sym typeface="Calibri"/>
            </a:endParaRPr>
          </a:p>
        </p:txBody>
      </p:sp>
      <p:sp>
        <p:nvSpPr>
          <p:cNvPr id="194" name="Google Shape;194;p12"/>
          <p:cNvSpPr txBox="1"/>
          <p:nvPr/>
        </p:nvSpPr>
        <p:spPr>
          <a:xfrm>
            <a:off x="4140200" y="5651500"/>
            <a:ext cx="2222500" cy="369332"/>
          </a:xfrm>
          <a:prstGeom prst="rect">
            <a:avLst/>
          </a:prstGeom>
          <a:solidFill>
            <a:srgbClr val="F4B46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1800">
                <a:solidFill>
                  <a:schemeClr val="dk1"/>
                </a:solidFill>
                <a:latin typeface="Calibri"/>
                <a:ea typeface="Calibri"/>
                <a:cs typeface="Calibri"/>
                <a:sym typeface="Calibri"/>
              </a:rPr>
              <a:t>融化狀態 (液態)</a:t>
            </a:r>
            <a:endParaRPr sz="1800">
              <a:solidFill>
                <a:schemeClr val="dk1"/>
              </a:solidFill>
              <a:latin typeface="Calibri"/>
              <a:ea typeface="Calibri"/>
              <a:cs typeface="Calibri"/>
              <a:sym typeface="Calibri"/>
            </a:endParaRPr>
          </a:p>
        </p:txBody>
      </p:sp>
      <p:cxnSp>
        <p:nvCxnSpPr>
          <p:cNvPr id="195" name="Google Shape;195;p12"/>
          <p:cNvCxnSpPr/>
          <p:nvPr/>
        </p:nvCxnSpPr>
        <p:spPr>
          <a:xfrm>
            <a:off x="6007100" y="3188732"/>
            <a:ext cx="0" cy="2462768"/>
          </a:xfrm>
          <a:prstGeom prst="straightConnector1">
            <a:avLst/>
          </a:prstGeom>
          <a:noFill/>
          <a:ln cap="flat" cmpd="sng" w="12700">
            <a:solidFill>
              <a:schemeClr val="accent1"/>
            </a:solidFill>
            <a:prstDash val="solid"/>
            <a:round/>
            <a:headEnd len="sm" w="sm" type="none"/>
            <a:tailEnd len="med" w="med" type="triangle"/>
          </a:ln>
        </p:spPr>
      </p:cxnSp>
      <p:cxnSp>
        <p:nvCxnSpPr>
          <p:cNvPr id="196" name="Google Shape;196;p12"/>
          <p:cNvCxnSpPr/>
          <p:nvPr/>
        </p:nvCxnSpPr>
        <p:spPr>
          <a:xfrm rot="10800000">
            <a:off x="4419600" y="3188732"/>
            <a:ext cx="0" cy="2462768"/>
          </a:xfrm>
          <a:prstGeom prst="straightConnector1">
            <a:avLst/>
          </a:prstGeom>
          <a:noFill/>
          <a:ln cap="flat" cmpd="sng" w="12700">
            <a:solidFill>
              <a:schemeClr val="accent1"/>
            </a:solidFill>
            <a:prstDash val="solid"/>
            <a:round/>
            <a:headEnd len="sm" w="sm" type="none"/>
            <a:tailEnd len="med" w="med" type="triangle"/>
          </a:ln>
        </p:spPr>
      </p:cxnSp>
      <p:sp>
        <p:nvSpPr>
          <p:cNvPr id="197" name="Google Shape;197;p12"/>
          <p:cNvSpPr txBox="1"/>
          <p:nvPr/>
        </p:nvSpPr>
        <p:spPr>
          <a:xfrm>
            <a:off x="6193790" y="4165600"/>
            <a:ext cx="7531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dk1"/>
                </a:solidFill>
                <a:latin typeface="Calibri"/>
                <a:ea typeface="Calibri"/>
                <a:cs typeface="Calibri"/>
                <a:sym typeface="Calibri"/>
              </a:rPr>
              <a:t>加熱</a:t>
            </a:r>
            <a:endParaRPr sz="1800">
              <a:solidFill>
                <a:schemeClr val="dk1"/>
              </a:solidFill>
              <a:latin typeface="Calibri"/>
              <a:ea typeface="Calibri"/>
              <a:cs typeface="Calibri"/>
              <a:sym typeface="Calibri"/>
            </a:endParaRPr>
          </a:p>
        </p:txBody>
      </p:sp>
      <p:sp>
        <p:nvSpPr>
          <p:cNvPr id="198" name="Google Shape;198;p12"/>
          <p:cNvSpPr txBox="1"/>
          <p:nvPr/>
        </p:nvSpPr>
        <p:spPr>
          <a:xfrm>
            <a:off x="3479801" y="4165600"/>
            <a:ext cx="7531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dk1"/>
                </a:solidFill>
                <a:latin typeface="Calibri"/>
                <a:ea typeface="Calibri"/>
                <a:cs typeface="Calibri"/>
                <a:sym typeface="Calibri"/>
              </a:rPr>
              <a:t>冷卻</a:t>
            </a:r>
            <a:endParaRPr sz="1800">
              <a:solidFill>
                <a:schemeClr val="dk1"/>
              </a:solidFill>
              <a:latin typeface="Calibri"/>
              <a:ea typeface="Calibri"/>
              <a:cs typeface="Calibri"/>
              <a:sym typeface="Calibri"/>
            </a:endParaRPr>
          </a:p>
        </p:txBody>
      </p:sp>
      <p:sp>
        <p:nvSpPr>
          <p:cNvPr id="199" name="Google Shape;199;p12"/>
          <p:cNvSpPr txBox="1"/>
          <p:nvPr/>
        </p:nvSpPr>
        <p:spPr>
          <a:xfrm>
            <a:off x="4647248" y="4165600"/>
            <a:ext cx="11322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dk1"/>
                </a:solidFill>
                <a:latin typeface="Calibri"/>
                <a:ea typeface="Calibri"/>
                <a:cs typeface="Calibri"/>
                <a:sym typeface="Calibri"/>
              </a:rPr>
              <a:t>物理轉變</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aphicFrame>
        <p:nvGraphicFramePr>
          <p:cNvPr id="204" name="Google Shape;204;p13"/>
          <p:cNvGraphicFramePr/>
          <p:nvPr/>
        </p:nvGraphicFramePr>
        <p:xfrm>
          <a:off x="571501" y="262466"/>
          <a:ext cx="3000000" cy="3000000"/>
        </p:xfrm>
        <a:graphic>
          <a:graphicData uri="http://schemas.openxmlformats.org/drawingml/2006/table">
            <a:tbl>
              <a:tblPr bandRow="1" firstRow="1">
                <a:noFill/>
                <a:tableStyleId>{14B160C4-DBE4-476A-875F-A80F26CF1FCF}</a:tableStyleId>
              </a:tblPr>
              <a:tblGrid>
                <a:gridCol w="3704175"/>
                <a:gridCol w="3704175"/>
                <a:gridCol w="3704175"/>
              </a:tblGrid>
              <a:tr h="626525">
                <a:tc>
                  <a:txBody>
                    <a:bodyPr/>
                    <a:lstStyle/>
                    <a:p>
                      <a:pPr indent="0" lvl="0" marL="0" marR="0" rtl="0" algn="ctr">
                        <a:spcBef>
                          <a:spcPts val="0"/>
                        </a:spcBef>
                        <a:spcAft>
                          <a:spcPts val="0"/>
                        </a:spcAft>
                        <a:buNone/>
                      </a:pPr>
                      <a:r>
                        <a:rPr lang="zh-TW" sz="2800"/>
                        <a:t>發泡膠</a:t>
                      </a:r>
                      <a:endParaRPr sz="2800"/>
                    </a:p>
                  </a:txBody>
                  <a:tcPr marT="45725" marB="45725" marR="91450" marL="91450"/>
                </a:tc>
                <a:tc>
                  <a:txBody>
                    <a:bodyPr/>
                    <a:lstStyle/>
                    <a:p>
                      <a:pPr indent="0" lvl="0" marL="0" marR="0" rtl="0" algn="ctr">
                        <a:spcBef>
                          <a:spcPts val="0"/>
                        </a:spcBef>
                        <a:spcAft>
                          <a:spcPts val="0"/>
                        </a:spcAft>
                        <a:buNone/>
                      </a:pPr>
                      <a:r>
                        <a:rPr lang="zh-TW" sz="2800"/>
                        <a:t>亞加力膠</a:t>
                      </a:r>
                      <a:endParaRPr sz="2800"/>
                    </a:p>
                  </a:txBody>
                  <a:tcPr marT="45725" marB="45725" marR="91450" marL="91450"/>
                </a:tc>
                <a:tc>
                  <a:txBody>
                    <a:bodyPr/>
                    <a:lstStyle/>
                    <a:p>
                      <a:pPr indent="0" lvl="0" marL="0" marR="0" rtl="0" algn="ctr">
                        <a:spcBef>
                          <a:spcPts val="0"/>
                        </a:spcBef>
                        <a:spcAft>
                          <a:spcPts val="0"/>
                        </a:spcAft>
                        <a:buNone/>
                      </a:pPr>
                      <a:r>
                        <a:rPr lang="zh-TW" sz="2800"/>
                        <a:t>PVC膠</a:t>
                      </a:r>
                      <a:endParaRPr sz="2800"/>
                    </a:p>
                  </a:txBody>
                  <a:tcPr marT="45725" marB="45725" marR="91450" marL="91450"/>
                </a:tc>
              </a:tr>
              <a:tr h="1574800">
                <a:tc>
                  <a:txBody>
                    <a:bodyPr/>
                    <a:lstStyle/>
                    <a:p>
                      <a:pPr indent="0" lvl="0" marL="0" marR="0" rtl="0" algn="l">
                        <a:spcBef>
                          <a:spcPts val="0"/>
                        </a:spcBef>
                        <a:spcAft>
                          <a:spcPts val="0"/>
                        </a:spcAft>
                        <a:buNone/>
                      </a:pPr>
                      <a:r>
                        <a:rPr lang="zh-TW" sz="1800">
                          <a:solidFill>
                            <a:srgbClr val="724108"/>
                          </a:solidFill>
                        </a:rPr>
                        <a:t>鬆軟和密度非常低的白色塑膠，是良好的熱絕緣體。常用來製造食物和飲品盛器、立體模型等</a:t>
                      </a:r>
                      <a:endParaRPr sz="1800">
                        <a:solidFill>
                          <a:srgbClr val="724108"/>
                        </a:solidFill>
                      </a:endParaRPr>
                    </a:p>
                  </a:txBody>
                  <a:tcPr marT="45725" marB="45725" marR="91450" marL="91450"/>
                </a:tc>
                <a:tc>
                  <a:txBody>
                    <a:bodyPr/>
                    <a:lstStyle/>
                    <a:p>
                      <a:pPr indent="0" lvl="0" marL="0" marR="0" rtl="0" algn="l">
                        <a:spcBef>
                          <a:spcPts val="0"/>
                        </a:spcBef>
                        <a:spcAft>
                          <a:spcPts val="0"/>
                        </a:spcAft>
                        <a:buNone/>
                      </a:pPr>
                      <a:r>
                        <a:rPr lang="zh-TW" sz="1800">
                          <a:solidFill>
                            <a:srgbClr val="724108"/>
                          </a:solidFill>
                        </a:rPr>
                        <a:t>硬、堅固、容易上色和抗化學侵蝕性高。可加熱軟化而屈曲成不同形狀。常用來製造廣告招牌、手錶面等</a:t>
                      </a:r>
                      <a:endParaRPr sz="1800">
                        <a:solidFill>
                          <a:srgbClr val="724108"/>
                        </a:solidFill>
                      </a:endParaRPr>
                    </a:p>
                  </a:txBody>
                  <a:tcPr marT="45725" marB="45725" marR="91450" marL="91450"/>
                </a:tc>
                <a:tc>
                  <a:txBody>
                    <a:bodyPr/>
                    <a:lstStyle/>
                    <a:p>
                      <a:pPr indent="0" lvl="0" marL="0" marR="0" rtl="0" algn="l">
                        <a:spcBef>
                          <a:spcPts val="0"/>
                        </a:spcBef>
                        <a:spcAft>
                          <a:spcPts val="0"/>
                        </a:spcAft>
                        <a:buNone/>
                      </a:pPr>
                      <a:r>
                        <a:rPr lang="zh-TW" sz="1800">
                          <a:solidFill>
                            <a:srgbClr val="724108"/>
                          </a:solidFill>
                        </a:rPr>
                        <a:t>防水、抗刮花、抗腐蝕性高、容易上色。可加熱軟化而屈曲成不同形狀。用來製造水管、鞋底，防水衣服、膠地板、電線絶緣體等。</a:t>
                      </a:r>
                      <a:endParaRPr sz="1800">
                        <a:solidFill>
                          <a:srgbClr val="724108"/>
                        </a:solidFill>
                      </a:endParaRPr>
                    </a:p>
                  </a:txBody>
                  <a:tcPr marT="45725" marB="45725" marR="91450" marL="91450"/>
                </a:tc>
              </a:tr>
              <a:tr h="1545175">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descr="畫面剪輯" id="205" name="Google Shape;205;p13"/>
          <p:cNvPicPr preferRelativeResize="0"/>
          <p:nvPr/>
        </p:nvPicPr>
        <p:blipFill rotWithShape="1">
          <a:blip r:embed="rId3">
            <a:alphaModFix/>
          </a:blip>
          <a:srcRect b="0" l="0" r="0" t="0"/>
          <a:stretch/>
        </p:blipFill>
        <p:spPr>
          <a:xfrm>
            <a:off x="746041" y="2574804"/>
            <a:ext cx="2010056" cy="1733792"/>
          </a:xfrm>
          <a:prstGeom prst="rect">
            <a:avLst/>
          </a:prstGeom>
          <a:noFill/>
          <a:ln>
            <a:noFill/>
          </a:ln>
        </p:spPr>
      </p:pic>
      <p:pic>
        <p:nvPicPr>
          <p:cNvPr descr="畫面剪輯" id="206" name="Google Shape;206;p13"/>
          <p:cNvPicPr preferRelativeResize="0"/>
          <p:nvPr/>
        </p:nvPicPr>
        <p:blipFill rotWithShape="1">
          <a:blip r:embed="rId4">
            <a:alphaModFix/>
          </a:blip>
          <a:srcRect b="0" l="0" r="0" t="0"/>
          <a:stretch/>
        </p:blipFill>
        <p:spPr>
          <a:xfrm>
            <a:off x="1242872" y="4452891"/>
            <a:ext cx="2819794" cy="1524213"/>
          </a:xfrm>
          <a:prstGeom prst="rect">
            <a:avLst/>
          </a:prstGeom>
          <a:noFill/>
          <a:ln>
            <a:noFill/>
          </a:ln>
        </p:spPr>
      </p:pic>
      <p:pic>
        <p:nvPicPr>
          <p:cNvPr descr="畫面剪輯" id="207" name="Google Shape;207;p13"/>
          <p:cNvPicPr preferRelativeResize="0"/>
          <p:nvPr/>
        </p:nvPicPr>
        <p:blipFill rotWithShape="1">
          <a:blip r:embed="rId5">
            <a:alphaModFix/>
          </a:blip>
          <a:srcRect b="0" l="0" r="0" t="0"/>
          <a:stretch/>
        </p:blipFill>
        <p:spPr>
          <a:xfrm>
            <a:off x="4533900" y="2574804"/>
            <a:ext cx="2159108" cy="1628896"/>
          </a:xfrm>
          <a:prstGeom prst="rect">
            <a:avLst/>
          </a:prstGeom>
          <a:noFill/>
          <a:ln>
            <a:noFill/>
          </a:ln>
        </p:spPr>
      </p:pic>
      <p:pic>
        <p:nvPicPr>
          <p:cNvPr descr="畫面剪輯" id="208" name="Google Shape;208;p13"/>
          <p:cNvPicPr preferRelativeResize="0"/>
          <p:nvPr/>
        </p:nvPicPr>
        <p:blipFill rotWithShape="1">
          <a:blip r:embed="rId6">
            <a:alphaModFix/>
          </a:blip>
          <a:srcRect b="0" l="0" r="0" t="0"/>
          <a:stretch/>
        </p:blipFill>
        <p:spPr>
          <a:xfrm>
            <a:off x="6019800" y="4325455"/>
            <a:ext cx="1665677" cy="1674190"/>
          </a:xfrm>
          <a:prstGeom prst="rect">
            <a:avLst/>
          </a:prstGeom>
          <a:noFill/>
          <a:ln>
            <a:noFill/>
          </a:ln>
        </p:spPr>
      </p:pic>
      <p:pic>
        <p:nvPicPr>
          <p:cNvPr descr="畫面剪輯" id="209" name="Google Shape;209;p13"/>
          <p:cNvPicPr preferRelativeResize="0"/>
          <p:nvPr/>
        </p:nvPicPr>
        <p:blipFill rotWithShape="1">
          <a:blip r:embed="rId7">
            <a:alphaModFix/>
          </a:blip>
          <a:srcRect b="0" l="0" r="0" t="0"/>
          <a:stretch/>
        </p:blipFill>
        <p:spPr>
          <a:xfrm>
            <a:off x="8258074" y="2643528"/>
            <a:ext cx="2384525" cy="1728465"/>
          </a:xfrm>
          <a:prstGeom prst="rect">
            <a:avLst/>
          </a:prstGeom>
          <a:noFill/>
          <a:ln>
            <a:noFill/>
          </a:ln>
        </p:spPr>
      </p:pic>
      <p:pic>
        <p:nvPicPr>
          <p:cNvPr descr="畫面剪輯" id="210" name="Google Shape;210;p13"/>
          <p:cNvPicPr preferRelativeResize="0"/>
          <p:nvPr/>
        </p:nvPicPr>
        <p:blipFill rotWithShape="1">
          <a:blip r:embed="rId8">
            <a:alphaModFix/>
          </a:blip>
          <a:srcRect b="0" l="0" r="0" t="19381"/>
          <a:stretch/>
        </p:blipFill>
        <p:spPr>
          <a:xfrm>
            <a:off x="9309100" y="4489692"/>
            <a:ext cx="2106732" cy="148260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zh-TW"/>
              <a:t>塑膠 – 熱固性塑膠</a:t>
            </a:r>
            <a:endParaRPr/>
          </a:p>
        </p:txBody>
      </p:sp>
      <p:sp>
        <p:nvSpPr>
          <p:cNvPr id="216" name="Google Shape;216;p14"/>
          <p:cNvSpPr txBox="1"/>
          <p:nvPr/>
        </p:nvSpPr>
        <p:spPr>
          <a:xfrm>
            <a:off x="1231900" y="2032000"/>
            <a:ext cx="992378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accent2"/>
                </a:solidFill>
                <a:latin typeface="Calibri"/>
                <a:ea typeface="Calibri"/>
                <a:cs typeface="Calibri"/>
                <a:sym typeface="Calibri"/>
              </a:rPr>
              <a:t>熱塑性塑膠遇熱時，本質會改變。所以這些塑料只能在製造過程中，軟化一次。當冷郤後，它們會硬化。假如硬化後的塑料再次受熱，它們就會燒焦，而不會再次軟化。常見的例子有環氧樹脂、酚醛樹脂(電木)等。</a:t>
            </a:r>
            <a:endParaRPr sz="1800">
              <a:solidFill>
                <a:schemeClr val="dk1"/>
              </a:solidFill>
              <a:latin typeface="Calibri"/>
              <a:ea typeface="Calibri"/>
              <a:cs typeface="Calibri"/>
              <a:sym typeface="Calibri"/>
            </a:endParaRPr>
          </a:p>
        </p:txBody>
      </p:sp>
      <p:sp>
        <p:nvSpPr>
          <p:cNvPr id="217" name="Google Shape;217;p14"/>
          <p:cNvSpPr txBox="1"/>
          <p:nvPr/>
        </p:nvSpPr>
        <p:spPr>
          <a:xfrm>
            <a:off x="4140200" y="2819400"/>
            <a:ext cx="2222500" cy="369332"/>
          </a:xfrm>
          <a:prstGeom prst="rect">
            <a:avLst/>
          </a:prstGeom>
          <a:solidFill>
            <a:srgbClr val="F4B46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1800">
                <a:solidFill>
                  <a:schemeClr val="dk1"/>
                </a:solidFill>
                <a:latin typeface="Calibri"/>
                <a:ea typeface="Calibri"/>
                <a:cs typeface="Calibri"/>
                <a:sym typeface="Calibri"/>
              </a:rPr>
              <a:t>原料</a:t>
            </a:r>
            <a:endParaRPr sz="1800">
              <a:solidFill>
                <a:schemeClr val="dk1"/>
              </a:solidFill>
              <a:latin typeface="Calibri"/>
              <a:ea typeface="Calibri"/>
              <a:cs typeface="Calibri"/>
              <a:sym typeface="Calibri"/>
            </a:endParaRPr>
          </a:p>
        </p:txBody>
      </p:sp>
      <p:sp>
        <p:nvSpPr>
          <p:cNvPr id="218" name="Google Shape;218;p14"/>
          <p:cNvSpPr txBox="1"/>
          <p:nvPr/>
        </p:nvSpPr>
        <p:spPr>
          <a:xfrm>
            <a:off x="4140200" y="5651500"/>
            <a:ext cx="2222500" cy="369332"/>
          </a:xfrm>
          <a:prstGeom prst="rect">
            <a:avLst/>
          </a:prstGeom>
          <a:solidFill>
            <a:srgbClr val="F4B46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1800">
                <a:solidFill>
                  <a:schemeClr val="dk1"/>
                </a:solidFill>
                <a:latin typeface="Calibri"/>
                <a:ea typeface="Calibri"/>
                <a:cs typeface="Calibri"/>
                <a:sym typeface="Calibri"/>
              </a:rPr>
              <a:t>融化狀態 (液態)</a:t>
            </a:r>
            <a:endParaRPr sz="1800">
              <a:solidFill>
                <a:schemeClr val="dk1"/>
              </a:solidFill>
              <a:latin typeface="Calibri"/>
              <a:ea typeface="Calibri"/>
              <a:cs typeface="Calibri"/>
              <a:sym typeface="Calibri"/>
            </a:endParaRPr>
          </a:p>
        </p:txBody>
      </p:sp>
      <p:cxnSp>
        <p:nvCxnSpPr>
          <p:cNvPr id="219" name="Google Shape;219;p14"/>
          <p:cNvCxnSpPr/>
          <p:nvPr/>
        </p:nvCxnSpPr>
        <p:spPr>
          <a:xfrm>
            <a:off x="6007100" y="3188732"/>
            <a:ext cx="0" cy="2462768"/>
          </a:xfrm>
          <a:prstGeom prst="straightConnector1">
            <a:avLst/>
          </a:prstGeom>
          <a:noFill/>
          <a:ln cap="flat" cmpd="sng" w="12700">
            <a:solidFill>
              <a:schemeClr val="accent1"/>
            </a:solidFill>
            <a:prstDash val="solid"/>
            <a:round/>
            <a:headEnd len="sm" w="sm" type="none"/>
            <a:tailEnd len="med" w="med" type="triangle"/>
          </a:ln>
        </p:spPr>
      </p:cxnSp>
      <p:cxnSp>
        <p:nvCxnSpPr>
          <p:cNvPr id="220" name="Google Shape;220;p14"/>
          <p:cNvCxnSpPr/>
          <p:nvPr/>
        </p:nvCxnSpPr>
        <p:spPr>
          <a:xfrm rot="10800000">
            <a:off x="4419600" y="3980934"/>
            <a:ext cx="0" cy="1670566"/>
          </a:xfrm>
          <a:prstGeom prst="straightConnector1">
            <a:avLst/>
          </a:prstGeom>
          <a:noFill/>
          <a:ln cap="flat" cmpd="sng" w="12700">
            <a:solidFill>
              <a:schemeClr val="accent1"/>
            </a:solidFill>
            <a:prstDash val="solid"/>
            <a:round/>
            <a:headEnd len="sm" w="sm" type="none"/>
            <a:tailEnd len="med" w="med" type="triangle"/>
          </a:ln>
        </p:spPr>
      </p:cxnSp>
      <p:sp>
        <p:nvSpPr>
          <p:cNvPr id="221" name="Google Shape;221;p14"/>
          <p:cNvSpPr txBox="1"/>
          <p:nvPr/>
        </p:nvSpPr>
        <p:spPr>
          <a:xfrm>
            <a:off x="6193790" y="4165600"/>
            <a:ext cx="12865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dk1"/>
                </a:solidFill>
                <a:latin typeface="Calibri"/>
                <a:ea typeface="Calibri"/>
                <a:cs typeface="Calibri"/>
                <a:sym typeface="Calibri"/>
              </a:rPr>
              <a:t>化學反應</a:t>
            </a:r>
            <a:endParaRPr sz="1800">
              <a:solidFill>
                <a:schemeClr val="dk1"/>
              </a:solidFill>
              <a:latin typeface="Calibri"/>
              <a:ea typeface="Calibri"/>
              <a:cs typeface="Calibri"/>
              <a:sym typeface="Calibri"/>
            </a:endParaRPr>
          </a:p>
        </p:txBody>
      </p:sp>
      <p:sp>
        <p:nvSpPr>
          <p:cNvPr id="222" name="Google Shape;222;p14"/>
          <p:cNvSpPr txBox="1"/>
          <p:nvPr/>
        </p:nvSpPr>
        <p:spPr>
          <a:xfrm>
            <a:off x="2766696" y="3611602"/>
            <a:ext cx="2222500" cy="369332"/>
          </a:xfrm>
          <a:prstGeom prst="rect">
            <a:avLst/>
          </a:prstGeom>
          <a:solidFill>
            <a:srgbClr val="F4B46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TW" sz="1800">
                <a:solidFill>
                  <a:schemeClr val="dk1"/>
                </a:solidFill>
                <a:latin typeface="Calibri"/>
                <a:ea typeface="Calibri"/>
                <a:cs typeface="Calibri"/>
                <a:sym typeface="Calibri"/>
              </a:rPr>
              <a:t>固體</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aphicFrame>
        <p:nvGraphicFramePr>
          <p:cNvPr id="227" name="Google Shape;227;p15"/>
          <p:cNvGraphicFramePr/>
          <p:nvPr/>
        </p:nvGraphicFramePr>
        <p:xfrm>
          <a:off x="571501" y="262466"/>
          <a:ext cx="3000000" cy="3000000"/>
        </p:xfrm>
        <a:graphic>
          <a:graphicData uri="http://schemas.openxmlformats.org/drawingml/2006/table">
            <a:tbl>
              <a:tblPr bandRow="1" firstRow="1">
                <a:noFill/>
                <a:tableStyleId>{14B160C4-DBE4-476A-875F-A80F26CF1FCF}</a:tableStyleId>
              </a:tblPr>
              <a:tblGrid>
                <a:gridCol w="3704175"/>
                <a:gridCol w="3704175"/>
                <a:gridCol w="3704175"/>
              </a:tblGrid>
              <a:tr h="550750">
                <a:tc>
                  <a:txBody>
                    <a:bodyPr/>
                    <a:lstStyle/>
                    <a:p>
                      <a:pPr indent="0" lvl="0" marL="0" marR="0" rtl="0" algn="ctr">
                        <a:spcBef>
                          <a:spcPts val="0"/>
                        </a:spcBef>
                        <a:spcAft>
                          <a:spcPts val="0"/>
                        </a:spcAft>
                        <a:buNone/>
                      </a:pPr>
                      <a:r>
                        <a:rPr lang="zh-TW" sz="2800">
                          <a:solidFill>
                            <a:schemeClr val="lt1"/>
                          </a:solidFill>
                        </a:rPr>
                        <a:t>環氧樹脂</a:t>
                      </a:r>
                      <a:endParaRPr sz="2800">
                        <a:solidFill>
                          <a:schemeClr val="lt1"/>
                        </a:solidFill>
                      </a:endParaRPr>
                    </a:p>
                  </a:txBody>
                  <a:tcPr marT="45725" marB="45725" marR="91450" marL="91450"/>
                </a:tc>
                <a:tc>
                  <a:txBody>
                    <a:bodyPr/>
                    <a:lstStyle/>
                    <a:p>
                      <a:pPr indent="0" lvl="0" marL="0" marR="0" rtl="0" algn="ctr">
                        <a:spcBef>
                          <a:spcPts val="0"/>
                        </a:spcBef>
                        <a:spcAft>
                          <a:spcPts val="0"/>
                        </a:spcAft>
                        <a:buNone/>
                      </a:pPr>
                      <a:r>
                        <a:rPr lang="zh-TW" sz="2800">
                          <a:solidFill>
                            <a:schemeClr val="lt1"/>
                          </a:solidFill>
                        </a:rPr>
                        <a:t>酚醛樹脂(電木)</a:t>
                      </a:r>
                      <a:endParaRPr sz="2800">
                        <a:solidFill>
                          <a:schemeClr val="lt1"/>
                        </a:solidFill>
                      </a:endParaRPr>
                    </a:p>
                  </a:txBody>
                  <a:tcPr marT="45725" marB="45725" marR="91450" marL="91450"/>
                </a:tc>
                <a:tc>
                  <a:txBody>
                    <a:bodyPr/>
                    <a:lstStyle/>
                    <a:p>
                      <a:pPr indent="0" lvl="0" marL="0" marR="0" rtl="0" algn="ctr">
                        <a:spcBef>
                          <a:spcPts val="0"/>
                        </a:spcBef>
                        <a:spcAft>
                          <a:spcPts val="0"/>
                        </a:spcAft>
                        <a:buNone/>
                      </a:pPr>
                      <a:r>
                        <a:rPr lang="zh-TW" sz="2800"/>
                        <a:t>三聚氰胺樹脂</a:t>
                      </a:r>
                      <a:endParaRPr sz="2800"/>
                    </a:p>
                  </a:txBody>
                  <a:tcPr marT="45725" marB="45725" marR="91450" marL="91450"/>
                </a:tc>
              </a:tr>
              <a:tr h="2133200">
                <a:tc>
                  <a:txBody>
                    <a:bodyPr/>
                    <a:lstStyle/>
                    <a:p>
                      <a:pPr indent="0" lvl="0" marL="0" marR="0" rtl="0" algn="l">
                        <a:spcBef>
                          <a:spcPts val="0"/>
                        </a:spcBef>
                        <a:spcAft>
                          <a:spcPts val="0"/>
                        </a:spcAft>
                        <a:buNone/>
                      </a:pPr>
                      <a:r>
                        <a:rPr lang="zh-TW" sz="1800">
                          <a:solidFill>
                            <a:srgbClr val="724108"/>
                          </a:solidFill>
                          <a:latin typeface="Calibri"/>
                          <a:ea typeface="Calibri"/>
                          <a:cs typeface="Calibri"/>
                          <a:sym typeface="Calibri"/>
                        </a:rPr>
                        <a:t>環氧樹脂膠是實用的一種材料，它有強力的粘接性。同樣有絕緣、耐腐蝕、耐熱等特點。只是其質地比較脆。常用來製作成高檔裝飾品，比如各種水晶鈕扣、水晶瓶蓋、水晶工藝品等。</a:t>
                      </a:r>
                      <a:br>
                        <a:rPr lang="zh-TW" sz="1800">
                          <a:solidFill>
                            <a:srgbClr val="724108"/>
                          </a:solidFill>
                          <a:latin typeface="Calibri"/>
                          <a:ea typeface="Calibri"/>
                          <a:cs typeface="Calibri"/>
                          <a:sym typeface="Calibri"/>
                        </a:rPr>
                      </a:br>
                      <a:br>
                        <a:rPr lang="zh-TW" sz="1800"/>
                      </a:br>
                      <a:endParaRPr sz="1800">
                        <a:solidFill>
                          <a:srgbClr val="724108"/>
                        </a:solidFill>
                      </a:endParaRPr>
                    </a:p>
                  </a:txBody>
                  <a:tcPr marT="45725" marB="45725" marR="91450" marL="91450"/>
                </a:tc>
                <a:tc>
                  <a:txBody>
                    <a:bodyPr/>
                    <a:lstStyle/>
                    <a:p>
                      <a:pPr indent="0" lvl="0" marL="0" marR="0" rtl="0" algn="l">
                        <a:spcBef>
                          <a:spcPts val="0"/>
                        </a:spcBef>
                        <a:spcAft>
                          <a:spcPts val="0"/>
                        </a:spcAft>
                        <a:buNone/>
                      </a:pPr>
                      <a:r>
                        <a:rPr b="0" i="0" lang="zh-TW" sz="1800">
                          <a:solidFill>
                            <a:schemeClr val="dk1"/>
                          </a:solidFill>
                          <a:latin typeface="Calibri"/>
                          <a:ea typeface="Calibri"/>
                          <a:cs typeface="Calibri"/>
                          <a:sym typeface="Calibri"/>
                        </a:rPr>
                        <a:t>酚醛樹脂也叫電木，又稱電木粉。酚與醛縮合聚合而生成的一類合成樹脂，它具有較好的絕緣性和耐熱性能﹐常用作模壓塑料等﹐廣泛用於電器等工業</a:t>
                      </a:r>
                      <a:endParaRPr sz="1800">
                        <a:solidFill>
                          <a:srgbClr val="72410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zh-TW" sz="1800">
                          <a:solidFill>
                            <a:srgbClr val="724108"/>
                          </a:solidFill>
                          <a:latin typeface="Calibri"/>
                          <a:ea typeface="Calibri"/>
                          <a:cs typeface="Calibri"/>
                          <a:sym typeface="Calibri"/>
                        </a:rPr>
                        <a:t>三聚氰胺有良好的耐熱性及化學穩定性，它一般可供安全盛載食物，能適用於攝氏–30度至120度，多製作成供多次使用的餐具俗稱為仿瓷餐具。</a:t>
                      </a:r>
                      <a:endParaRPr sz="1800">
                        <a:solidFill>
                          <a:srgbClr val="724108"/>
                        </a:solidFill>
                        <a:latin typeface="Calibri"/>
                        <a:ea typeface="Calibri"/>
                        <a:cs typeface="Calibri"/>
                        <a:sym typeface="Calibri"/>
                      </a:endParaRPr>
                    </a:p>
                  </a:txBody>
                  <a:tcPr marT="45725" marB="45725" marR="91450" marL="91450"/>
                </a:tc>
              </a:tr>
              <a:tr h="3043550">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descr="畫面剪輯" id="228" name="Google Shape;228;p15"/>
          <p:cNvPicPr preferRelativeResize="0"/>
          <p:nvPr/>
        </p:nvPicPr>
        <p:blipFill rotWithShape="1">
          <a:blip r:embed="rId3">
            <a:alphaModFix/>
          </a:blip>
          <a:srcRect b="0" l="0" r="0" t="36887"/>
          <a:stretch/>
        </p:blipFill>
        <p:spPr>
          <a:xfrm>
            <a:off x="757076" y="3200399"/>
            <a:ext cx="2295845" cy="1100259"/>
          </a:xfrm>
          <a:prstGeom prst="rect">
            <a:avLst/>
          </a:prstGeom>
          <a:noFill/>
          <a:ln>
            <a:noFill/>
          </a:ln>
        </p:spPr>
      </p:pic>
      <p:pic>
        <p:nvPicPr>
          <p:cNvPr descr="畫面剪輯" id="229" name="Google Shape;229;p15"/>
          <p:cNvPicPr preferRelativeResize="0"/>
          <p:nvPr/>
        </p:nvPicPr>
        <p:blipFill rotWithShape="1">
          <a:blip r:embed="rId4">
            <a:alphaModFix/>
          </a:blip>
          <a:srcRect b="0" l="0" r="13899" t="0"/>
          <a:stretch/>
        </p:blipFill>
        <p:spPr>
          <a:xfrm>
            <a:off x="1904998" y="4408363"/>
            <a:ext cx="2295845" cy="1735443"/>
          </a:xfrm>
          <a:prstGeom prst="rect">
            <a:avLst/>
          </a:prstGeom>
          <a:noFill/>
          <a:ln>
            <a:noFill/>
          </a:ln>
        </p:spPr>
      </p:pic>
      <p:pic>
        <p:nvPicPr>
          <p:cNvPr descr="畫面剪輯" id="230" name="Google Shape;230;p15"/>
          <p:cNvPicPr preferRelativeResize="0"/>
          <p:nvPr/>
        </p:nvPicPr>
        <p:blipFill rotWithShape="1">
          <a:blip r:embed="rId5">
            <a:alphaModFix/>
          </a:blip>
          <a:srcRect b="0" l="18996" r="0" t="0"/>
          <a:stretch/>
        </p:blipFill>
        <p:spPr>
          <a:xfrm>
            <a:off x="8128000" y="3200399"/>
            <a:ext cx="1659080" cy="1800476"/>
          </a:xfrm>
          <a:prstGeom prst="rect">
            <a:avLst/>
          </a:prstGeom>
          <a:noFill/>
          <a:ln>
            <a:noFill/>
          </a:ln>
        </p:spPr>
      </p:pic>
      <p:pic>
        <p:nvPicPr>
          <p:cNvPr descr="畫面剪輯" id="231" name="Google Shape;231;p15"/>
          <p:cNvPicPr preferRelativeResize="0"/>
          <p:nvPr/>
        </p:nvPicPr>
        <p:blipFill rotWithShape="1">
          <a:blip r:embed="rId6">
            <a:alphaModFix/>
          </a:blip>
          <a:srcRect b="0" l="0" r="0" t="0"/>
          <a:stretch/>
        </p:blipFill>
        <p:spPr>
          <a:xfrm>
            <a:off x="9787080" y="4663264"/>
            <a:ext cx="1822607" cy="1366955"/>
          </a:xfrm>
          <a:prstGeom prst="rect">
            <a:avLst/>
          </a:prstGeom>
          <a:noFill/>
          <a:ln>
            <a:noFill/>
          </a:ln>
        </p:spPr>
      </p:pic>
      <p:pic>
        <p:nvPicPr>
          <p:cNvPr descr="畫面剪輯" id="232" name="Google Shape;232;p15"/>
          <p:cNvPicPr preferRelativeResize="0"/>
          <p:nvPr/>
        </p:nvPicPr>
        <p:blipFill rotWithShape="1">
          <a:blip r:embed="rId7">
            <a:alphaModFix/>
          </a:blip>
          <a:srcRect b="0" l="0" r="0" t="0"/>
          <a:stretch/>
        </p:blipFill>
        <p:spPr>
          <a:xfrm>
            <a:off x="4531136" y="3200399"/>
            <a:ext cx="1671685" cy="1486547"/>
          </a:xfrm>
          <a:prstGeom prst="rect">
            <a:avLst/>
          </a:prstGeom>
          <a:noFill/>
          <a:ln>
            <a:noFill/>
          </a:ln>
        </p:spPr>
      </p:pic>
      <p:pic>
        <p:nvPicPr>
          <p:cNvPr descr="畫面剪輯" id="233" name="Google Shape;233;p15"/>
          <p:cNvPicPr preferRelativeResize="0"/>
          <p:nvPr/>
        </p:nvPicPr>
        <p:blipFill rotWithShape="1">
          <a:blip r:embed="rId8">
            <a:alphaModFix/>
          </a:blip>
          <a:srcRect b="0" l="0" r="0" t="0"/>
          <a:stretch/>
        </p:blipFill>
        <p:spPr>
          <a:xfrm>
            <a:off x="6305393" y="4390975"/>
            <a:ext cx="1588806" cy="16392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6"/>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zh-TW"/>
              <a:t>物料的接合方法</a:t>
            </a:r>
            <a:endParaRPr/>
          </a:p>
        </p:txBody>
      </p:sp>
      <p:sp>
        <p:nvSpPr>
          <p:cNvPr id="239" name="Google Shape;239;p1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zh-TW"/>
              <a:t>一件設計產品可能會由幾個不同的部分組合而成，接合各部分時必須採用合適的方法。</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zh-TW"/>
              <a:t>鐵釘接合</a:t>
            </a:r>
            <a:endParaRPr/>
          </a:p>
        </p:txBody>
      </p:sp>
      <p:sp>
        <p:nvSpPr>
          <p:cNvPr id="245" name="Google Shape;245;p17"/>
          <p:cNvSpPr txBox="1"/>
          <p:nvPr/>
        </p:nvSpPr>
        <p:spPr>
          <a:xfrm>
            <a:off x="1097280" y="1917700"/>
            <a:ext cx="100584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dk1"/>
                </a:solidFill>
                <a:latin typeface="Calibri"/>
                <a:ea typeface="Calibri"/>
                <a:cs typeface="Calibri"/>
                <a:sym typeface="Calibri"/>
              </a:rPr>
              <a:t>如果要把兩塊軟木板接合，可以利用手鎚把鐵釘打進兩塊木板內。平頭釘由鐵線打成，釘頭扁平。如果要把釘頭藏到木板內，可以用衝子對準釘頭，再用鎚把整個釘頭打到木板裏。如果不小心把釘子鎚彎了，可以用釘鉗和一塊廢木把壞釘拔走。</a:t>
            </a:r>
            <a:endParaRPr sz="1800">
              <a:solidFill>
                <a:schemeClr val="dk1"/>
              </a:solidFill>
              <a:latin typeface="Calibri"/>
              <a:ea typeface="Calibri"/>
              <a:cs typeface="Calibri"/>
              <a:sym typeface="Calibri"/>
            </a:endParaRPr>
          </a:p>
        </p:txBody>
      </p:sp>
      <p:pic>
        <p:nvPicPr>
          <p:cNvPr descr="畫面剪輯" id="246" name="Google Shape;246;p17"/>
          <p:cNvPicPr preferRelativeResize="0"/>
          <p:nvPr/>
        </p:nvPicPr>
        <p:blipFill rotWithShape="1">
          <a:blip r:embed="rId3">
            <a:alphaModFix/>
          </a:blip>
          <a:srcRect b="0" l="0" r="0" t="0"/>
          <a:stretch/>
        </p:blipFill>
        <p:spPr>
          <a:xfrm>
            <a:off x="4124028" y="3654325"/>
            <a:ext cx="4248743" cy="1428949"/>
          </a:xfrm>
          <a:prstGeom prst="rect">
            <a:avLst/>
          </a:prstGeom>
          <a:noFill/>
          <a:ln>
            <a:noFill/>
          </a:ln>
        </p:spPr>
      </p:pic>
      <p:sp>
        <p:nvSpPr>
          <p:cNvPr id="247" name="Google Shape;247;p17"/>
          <p:cNvSpPr txBox="1"/>
          <p:nvPr/>
        </p:nvSpPr>
        <p:spPr>
          <a:xfrm>
            <a:off x="4368800" y="5083274"/>
            <a:ext cx="3454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dk1"/>
                </a:solidFill>
                <a:latin typeface="Calibri"/>
                <a:ea typeface="Calibri"/>
                <a:cs typeface="Calibri"/>
                <a:sym typeface="Calibri"/>
              </a:rPr>
              <a:t>釘要斜插入木面，使接合更穏固</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zh-TW"/>
              <a:t>螺絲釘接合</a:t>
            </a:r>
            <a:endParaRPr/>
          </a:p>
        </p:txBody>
      </p:sp>
      <p:sp>
        <p:nvSpPr>
          <p:cNvPr id="253" name="Google Shape;253;p18"/>
          <p:cNvSpPr txBox="1"/>
          <p:nvPr>
            <p:ph idx="1" type="body"/>
          </p:nvPr>
        </p:nvSpPr>
        <p:spPr>
          <a:xfrm>
            <a:off x="1097280" y="1845734"/>
            <a:ext cx="10058400" cy="4023360"/>
          </a:xfrm>
          <a:prstGeom prst="rect">
            <a:avLst/>
          </a:prstGeom>
          <a:noFill/>
          <a:ln>
            <a:noFill/>
          </a:ln>
        </p:spPr>
        <p:txBody>
          <a:bodyPr anchorCtr="0" anchor="t" bIns="0" lIns="45700" spcFirstLastPara="1" rIns="45700" wrap="square" tIns="0">
            <a:normAutofit/>
          </a:bodyPr>
          <a:lstStyle/>
          <a:p>
            <a:pPr indent="-127000" lvl="0" marL="91440" rtl="0" algn="l">
              <a:lnSpc>
                <a:spcPct val="90000"/>
              </a:lnSpc>
              <a:spcBef>
                <a:spcPts val="0"/>
              </a:spcBef>
              <a:spcAft>
                <a:spcPts val="0"/>
              </a:spcAft>
              <a:buSzPts val="2000"/>
              <a:buChar char=" "/>
            </a:pPr>
            <a:r>
              <a:rPr lang="zh-TW"/>
              <a:t>金屬螺絲釘上有旋轉的螺紋，可以把木材、金屬或塑膠物料連在一起，並可以隨時裝拆，較為方便。螺絲釘有訐多種類，使用時通常要用不同的輔助工具，例如﹕起子、扳手或六角匙。</a:t>
            </a:r>
            <a:endParaRPr/>
          </a:p>
        </p:txBody>
      </p:sp>
      <p:pic>
        <p:nvPicPr>
          <p:cNvPr descr="畫面剪輯" id="254" name="Google Shape;254;p18"/>
          <p:cNvPicPr preferRelativeResize="0"/>
          <p:nvPr/>
        </p:nvPicPr>
        <p:blipFill rotWithShape="1">
          <a:blip r:embed="rId3">
            <a:alphaModFix/>
          </a:blip>
          <a:srcRect b="0" l="0" r="0" t="0"/>
          <a:stretch/>
        </p:blipFill>
        <p:spPr>
          <a:xfrm>
            <a:off x="1304782" y="3197077"/>
            <a:ext cx="2038635" cy="2114845"/>
          </a:xfrm>
          <a:prstGeom prst="rect">
            <a:avLst/>
          </a:prstGeom>
          <a:noFill/>
          <a:ln>
            <a:noFill/>
          </a:ln>
        </p:spPr>
      </p:pic>
      <p:pic>
        <p:nvPicPr>
          <p:cNvPr descr="畫面剪輯" id="255" name="Google Shape;255;p18"/>
          <p:cNvPicPr preferRelativeResize="0"/>
          <p:nvPr/>
        </p:nvPicPr>
        <p:blipFill rotWithShape="1">
          <a:blip r:embed="rId4">
            <a:alphaModFix/>
          </a:blip>
          <a:srcRect b="0" l="0" r="0" t="0"/>
          <a:stretch/>
        </p:blipFill>
        <p:spPr>
          <a:xfrm>
            <a:off x="3719084" y="3061965"/>
            <a:ext cx="7378849" cy="1916435"/>
          </a:xfrm>
          <a:prstGeom prst="rect">
            <a:avLst/>
          </a:prstGeom>
          <a:noFill/>
          <a:ln>
            <a:noFill/>
          </a:ln>
        </p:spPr>
      </p:pic>
      <p:pic>
        <p:nvPicPr>
          <p:cNvPr descr="畫面剪輯" id="256" name="Google Shape;256;p18"/>
          <p:cNvPicPr preferRelativeResize="0"/>
          <p:nvPr/>
        </p:nvPicPr>
        <p:blipFill rotWithShape="1">
          <a:blip r:embed="rId5">
            <a:alphaModFix/>
          </a:blip>
          <a:srcRect b="0" l="0" r="23029" t="-2281"/>
          <a:stretch/>
        </p:blipFill>
        <p:spPr>
          <a:xfrm>
            <a:off x="3719084" y="5532068"/>
            <a:ext cx="2331720" cy="6625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zh-TW"/>
              <a:t>螺栓及螺母</a:t>
            </a:r>
            <a:endParaRPr/>
          </a:p>
        </p:txBody>
      </p:sp>
      <p:sp>
        <p:nvSpPr>
          <p:cNvPr id="262" name="Google Shape;262;p19"/>
          <p:cNvSpPr txBox="1"/>
          <p:nvPr>
            <p:ph idx="1" type="body"/>
          </p:nvPr>
        </p:nvSpPr>
        <p:spPr>
          <a:xfrm>
            <a:off x="1097280" y="1845734"/>
            <a:ext cx="10058400" cy="4023360"/>
          </a:xfrm>
          <a:prstGeom prst="rect">
            <a:avLst/>
          </a:prstGeom>
          <a:noFill/>
          <a:ln>
            <a:noFill/>
          </a:ln>
        </p:spPr>
        <p:txBody>
          <a:bodyPr anchorCtr="0" anchor="t" bIns="0" lIns="45700" spcFirstLastPara="1" rIns="45700" wrap="square" tIns="0">
            <a:normAutofit/>
          </a:bodyPr>
          <a:lstStyle/>
          <a:p>
            <a:pPr indent="-127000" lvl="0" marL="91440" rtl="0" algn="l">
              <a:lnSpc>
                <a:spcPct val="90000"/>
              </a:lnSpc>
              <a:spcBef>
                <a:spcPts val="0"/>
              </a:spcBef>
              <a:spcAft>
                <a:spcPts val="0"/>
              </a:spcAft>
              <a:buSzPts val="2000"/>
              <a:buChar char=" "/>
            </a:pPr>
            <a:r>
              <a:rPr lang="zh-TW"/>
              <a:t>螺栓及螺母的帽多是六角形或正方形。它們適用於接駁金屬。操作時，必須利用適當的扳手幫助。</a:t>
            </a:r>
            <a:endParaRPr/>
          </a:p>
        </p:txBody>
      </p:sp>
      <p:pic>
        <p:nvPicPr>
          <p:cNvPr id="263" name="Google Shape;263;p19"/>
          <p:cNvPicPr preferRelativeResize="0"/>
          <p:nvPr/>
        </p:nvPicPr>
        <p:blipFill rotWithShape="1">
          <a:blip r:embed="rId3">
            <a:alphaModFix/>
          </a:blip>
          <a:srcRect b="0" l="0" r="0" t="0"/>
          <a:stretch/>
        </p:blipFill>
        <p:spPr>
          <a:xfrm>
            <a:off x="1308735" y="2426017"/>
            <a:ext cx="2538730" cy="1091565"/>
          </a:xfrm>
          <a:prstGeom prst="rect">
            <a:avLst/>
          </a:prstGeom>
          <a:noFill/>
          <a:ln>
            <a:noFill/>
          </a:ln>
        </p:spPr>
      </p:pic>
      <p:sp>
        <p:nvSpPr>
          <p:cNvPr id="264" name="Google Shape;264;p19"/>
          <p:cNvSpPr/>
          <p:nvPr/>
        </p:nvSpPr>
        <p:spPr>
          <a:xfrm>
            <a:off x="1909802" y="6015614"/>
            <a:ext cx="11079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dk1"/>
                </a:solidFill>
                <a:latin typeface="Calibri"/>
                <a:ea typeface="Calibri"/>
                <a:cs typeface="Calibri"/>
                <a:sym typeface="Calibri"/>
              </a:rPr>
              <a:t>機械螺栓</a:t>
            </a:r>
            <a:endParaRPr sz="1800">
              <a:solidFill>
                <a:schemeClr val="dk1"/>
              </a:solidFill>
              <a:latin typeface="Calibri"/>
              <a:ea typeface="Calibri"/>
              <a:cs typeface="Calibri"/>
              <a:sym typeface="Calibri"/>
            </a:endParaRPr>
          </a:p>
        </p:txBody>
      </p:sp>
      <p:sp>
        <p:nvSpPr>
          <p:cNvPr id="265" name="Google Shape;265;p19"/>
          <p:cNvSpPr/>
          <p:nvPr/>
        </p:nvSpPr>
        <p:spPr>
          <a:xfrm>
            <a:off x="5876607" y="5996002"/>
            <a:ext cx="6463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dk1"/>
                </a:solidFill>
                <a:latin typeface="Calibri"/>
                <a:ea typeface="Calibri"/>
                <a:cs typeface="Calibri"/>
                <a:sym typeface="Calibri"/>
              </a:rPr>
              <a:t>螺帽</a:t>
            </a:r>
            <a:endParaRPr sz="1800">
              <a:solidFill>
                <a:schemeClr val="dk1"/>
              </a:solidFill>
              <a:latin typeface="Calibri"/>
              <a:ea typeface="Calibri"/>
              <a:cs typeface="Calibri"/>
              <a:sym typeface="Calibri"/>
            </a:endParaRPr>
          </a:p>
        </p:txBody>
      </p:sp>
      <p:pic>
        <p:nvPicPr>
          <p:cNvPr descr="畫面剪輯" id="266" name="Google Shape;266;p19"/>
          <p:cNvPicPr preferRelativeResize="0"/>
          <p:nvPr/>
        </p:nvPicPr>
        <p:blipFill rotWithShape="1">
          <a:blip r:embed="rId4">
            <a:alphaModFix/>
          </a:blip>
          <a:srcRect b="0" l="0" r="0" t="0"/>
          <a:stretch/>
        </p:blipFill>
        <p:spPr>
          <a:xfrm>
            <a:off x="1097280" y="3634032"/>
            <a:ext cx="3210373" cy="2381582"/>
          </a:xfrm>
          <a:prstGeom prst="rect">
            <a:avLst/>
          </a:prstGeom>
          <a:noFill/>
          <a:ln>
            <a:noFill/>
          </a:ln>
        </p:spPr>
      </p:pic>
      <p:pic>
        <p:nvPicPr>
          <p:cNvPr descr="畫面剪輯" id="267" name="Google Shape;267;p19"/>
          <p:cNvPicPr preferRelativeResize="0"/>
          <p:nvPr/>
        </p:nvPicPr>
        <p:blipFill rotWithShape="1">
          <a:blip r:embed="rId5">
            <a:alphaModFix/>
          </a:blip>
          <a:srcRect b="0" l="0" r="0" t="0"/>
          <a:stretch/>
        </p:blipFill>
        <p:spPr>
          <a:xfrm>
            <a:off x="5385234" y="2633010"/>
            <a:ext cx="1543265" cy="3258005"/>
          </a:xfrm>
          <a:prstGeom prst="rect">
            <a:avLst/>
          </a:prstGeom>
          <a:noFill/>
          <a:ln>
            <a:noFill/>
          </a:ln>
        </p:spPr>
      </p:pic>
      <p:pic>
        <p:nvPicPr>
          <p:cNvPr descr="畫面剪輯" id="268" name="Google Shape;268;p19"/>
          <p:cNvPicPr preferRelativeResize="0"/>
          <p:nvPr/>
        </p:nvPicPr>
        <p:blipFill rotWithShape="1">
          <a:blip r:embed="rId6">
            <a:alphaModFix/>
          </a:blip>
          <a:srcRect b="0" l="0" r="0" t="0"/>
          <a:stretch/>
        </p:blipFill>
        <p:spPr>
          <a:xfrm>
            <a:off x="8462547" y="3142939"/>
            <a:ext cx="2899322" cy="21529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zh-TW"/>
              <a:t>木材 – 天然木</a:t>
            </a:r>
            <a:endParaRPr/>
          </a:p>
        </p:txBody>
      </p:sp>
      <p:sp>
        <p:nvSpPr>
          <p:cNvPr id="108" name="Google Shape;108;p2"/>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zh-TW"/>
              <a:t>常用木材 – 硬木及軟木</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0"/>
          <p:cNvSpPr txBox="1"/>
          <p:nvPr>
            <p:ph type="title"/>
          </p:nvPr>
        </p:nvSpPr>
        <p:spPr>
          <a:xfrm>
            <a:off x="1097280" y="238982"/>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zh-TW"/>
              <a:t>鉚釘</a:t>
            </a:r>
            <a:endParaRPr/>
          </a:p>
        </p:txBody>
      </p:sp>
      <p:sp>
        <p:nvSpPr>
          <p:cNvPr id="274" name="Google Shape;274;p20"/>
          <p:cNvSpPr txBox="1"/>
          <p:nvPr>
            <p:ph idx="1" type="body"/>
          </p:nvPr>
        </p:nvSpPr>
        <p:spPr>
          <a:xfrm>
            <a:off x="1097280" y="1845734"/>
            <a:ext cx="10058400" cy="4023360"/>
          </a:xfrm>
          <a:prstGeom prst="rect">
            <a:avLst/>
          </a:prstGeom>
          <a:noFill/>
          <a:ln>
            <a:noFill/>
          </a:ln>
        </p:spPr>
        <p:txBody>
          <a:bodyPr anchorCtr="0" anchor="t" bIns="0" lIns="45700" spcFirstLastPara="1" rIns="45700" wrap="square" tIns="0">
            <a:normAutofit/>
          </a:bodyPr>
          <a:lstStyle/>
          <a:p>
            <a:pPr indent="-127000" lvl="0" marL="91440" rtl="0" algn="l">
              <a:lnSpc>
                <a:spcPct val="90000"/>
              </a:lnSpc>
              <a:spcBef>
                <a:spcPts val="0"/>
              </a:spcBef>
              <a:spcAft>
                <a:spcPts val="0"/>
              </a:spcAft>
              <a:buSzPts val="2000"/>
              <a:buChar char=" "/>
            </a:pPr>
            <a:r>
              <a:rPr lang="zh-TW"/>
              <a:t>可利用鉚釘接合金屬片，是快捷和有效的方法。它也可應用於膠片接合上，操作時，必須利用鉚釘鎗幫助接駁。</a:t>
            </a:r>
            <a:endParaRPr/>
          </a:p>
        </p:txBody>
      </p:sp>
      <p:pic>
        <p:nvPicPr>
          <p:cNvPr descr="畫面剪輯" id="275" name="Google Shape;275;p20"/>
          <p:cNvPicPr preferRelativeResize="0"/>
          <p:nvPr/>
        </p:nvPicPr>
        <p:blipFill rotWithShape="1">
          <a:blip r:embed="rId3">
            <a:alphaModFix/>
          </a:blip>
          <a:srcRect b="0" l="0" r="0" t="0"/>
          <a:stretch/>
        </p:blipFill>
        <p:spPr>
          <a:xfrm>
            <a:off x="4447945" y="2984499"/>
            <a:ext cx="7478528" cy="2635401"/>
          </a:xfrm>
          <a:prstGeom prst="rect">
            <a:avLst/>
          </a:prstGeom>
          <a:noFill/>
          <a:ln>
            <a:noFill/>
          </a:ln>
        </p:spPr>
      </p:pic>
      <p:pic>
        <p:nvPicPr>
          <p:cNvPr descr="https://img13.360buyimg.com/n1/jfs/t1/125079/35/11622/46047/5f4f0012E1e7aeb89/7df5526ac5d36918.jpg" id="276" name="Google Shape;276;p20"/>
          <p:cNvPicPr preferRelativeResize="0"/>
          <p:nvPr/>
        </p:nvPicPr>
        <p:blipFill rotWithShape="1">
          <a:blip r:embed="rId4">
            <a:alphaModFix/>
          </a:blip>
          <a:srcRect b="0" l="23897" r="20864" t="0"/>
          <a:stretch/>
        </p:blipFill>
        <p:spPr>
          <a:xfrm flipH="1">
            <a:off x="327640" y="2635325"/>
            <a:ext cx="1841500" cy="3333750"/>
          </a:xfrm>
          <a:prstGeom prst="rect">
            <a:avLst/>
          </a:prstGeom>
          <a:noFill/>
          <a:ln>
            <a:noFill/>
          </a:ln>
        </p:spPr>
      </p:pic>
      <p:pic>
        <p:nvPicPr>
          <p:cNvPr descr="畫面剪輯" id="277" name="Google Shape;277;p20"/>
          <p:cNvPicPr preferRelativeResize="0"/>
          <p:nvPr/>
        </p:nvPicPr>
        <p:blipFill rotWithShape="1">
          <a:blip r:embed="rId5">
            <a:alphaModFix/>
          </a:blip>
          <a:srcRect b="0" l="0" r="0" t="0"/>
          <a:stretch/>
        </p:blipFill>
        <p:spPr>
          <a:xfrm>
            <a:off x="2169140" y="4470105"/>
            <a:ext cx="1940155" cy="12672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zh-TW"/>
              <a:t>黏合劑</a:t>
            </a:r>
            <a:endParaRPr/>
          </a:p>
        </p:txBody>
      </p:sp>
      <p:graphicFrame>
        <p:nvGraphicFramePr>
          <p:cNvPr id="283" name="Google Shape;283;p21"/>
          <p:cNvGraphicFramePr/>
          <p:nvPr/>
        </p:nvGraphicFramePr>
        <p:xfrm>
          <a:off x="406400" y="1862666"/>
          <a:ext cx="3000000" cy="3000000"/>
        </p:xfrm>
        <a:graphic>
          <a:graphicData uri="http://schemas.openxmlformats.org/drawingml/2006/table">
            <a:tbl>
              <a:tblPr bandRow="1" firstRow="1">
                <a:noFill/>
                <a:tableStyleId>{14B160C4-DBE4-476A-875F-A80F26CF1FCF}</a:tableStyleId>
              </a:tblPr>
              <a:tblGrid>
                <a:gridCol w="520700"/>
                <a:gridCol w="1993900"/>
                <a:gridCol w="1943100"/>
                <a:gridCol w="1819725"/>
                <a:gridCol w="1569350"/>
                <a:gridCol w="1569350"/>
                <a:gridCol w="1569350"/>
              </a:tblGrid>
              <a:tr h="842425">
                <a:tc>
                  <a:txBody>
                    <a:bodyPr/>
                    <a:lstStyle/>
                    <a:p>
                      <a:pPr indent="0" lvl="0" marL="0" marR="0" rtl="0" algn="ctr">
                        <a:spcBef>
                          <a:spcPts val="0"/>
                        </a:spcBef>
                        <a:spcAft>
                          <a:spcPts val="0"/>
                        </a:spcAft>
                        <a:buNone/>
                      </a:pPr>
                      <a:r>
                        <a:rPr b="1" lang="zh-TW" sz="1800">
                          <a:solidFill>
                            <a:schemeClr val="lt1"/>
                          </a:solidFill>
                        </a:rPr>
                        <a:t>黏合劑</a:t>
                      </a:r>
                      <a:endParaRPr b="1" sz="1800">
                        <a:solidFill>
                          <a:schemeClr val="lt1"/>
                        </a:solidFill>
                      </a:endParaRPr>
                    </a:p>
                  </a:txBody>
                  <a:tcPr marT="45725" marB="45725" marR="91450" marL="91450">
                    <a:solidFill>
                      <a:srgbClr val="F4B469"/>
                    </a:solidFill>
                  </a:tcPr>
                </a:tc>
                <a:tc>
                  <a:txBody>
                    <a:bodyPr/>
                    <a:lstStyle/>
                    <a:p>
                      <a:pPr indent="0" lvl="0" marL="0" marR="0" rtl="0" algn="ctr">
                        <a:spcBef>
                          <a:spcPts val="0"/>
                        </a:spcBef>
                        <a:spcAft>
                          <a:spcPts val="0"/>
                        </a:spcAft>
                        <a:buNone/>
                      </a:pPr>
                      <a:r>
                        <a:rPr lang="zh-TW" sz="1800"/>
                        <a:t>木膠粉</a:t>
                      </a:r>
                      <a:endParaRPr sz="1800"/>
                    </a:p>
                  </a:txBody>
                  <a:tcPr marT="45725" marB="45725" marR="91450" marL="91450" anchor="ctr"/>
                </a:tc>
                <a:tc>
                  <a:txBody>
                    <a:bodyPr/>
                    <a:lstStyle/>
                    <a:p>
                      <a:pPr indent="0" lvl="0" marL="0" marR="0" rtl="0" algn="ctr">
                        <a:spcBef>
                          <a:spcPts val="0"/>
                        </a:spcBef>
                        <a:spcAft>
                          <a:spcPts val="0"/>
                        </a:spcAft>
                        <a:buNone/>
                      </a:pPr>
                      <a:r>
                        <a:rPr lang="zh-TW" sz="1800"/>
                        <a:t>白膠漿</a:t>
                      </a:r>
                      <a:endParaRPr sz="1800"/>
                    </a:p>
                  </a:txBody>
                  <a:tcPr marT="45725" marB="45725" marR="91450" marL="91450" anchor="ctr"/>
                </a:tc>
                <a:tc>
                  <a:txBody>
                    <a:bodyPr/>
                    <a:lstStyle/>
                    <a:p>
                      <a:pPr indent="0" lvl="0" marL="0" marR="0" rtl="0" algn="ctr">
                        <a:spcBef>
                          <a:spcPts val="0"/>
                        </a:spcBef>
                        <a:spcAft>
                          <a:spcPts val="0"/>
                        </a:spcAft>
                        <a:buNone/>
                      </a:pPr>
                      <a:r>
                        <a:rPr lang="zh-TW" sz="1800"/>
                        <a:t>生膠</a:t>
                      </a:r>
                      <a:endParaRPr sz="1800"/>
                    </a:p>
                  </a:txBody>
                  <a:tcPr marT="45725" marB="45725" marR="91450" marL="91450" anchor="ctr"/>
                </a:tc>
                <a:tc>
                  <a:txBody>
                    <a:bodyPr/>
                    <a:lstStyle/>
                    <a:p>
                      <a:pPr indent="0" lvl="0" marL="0" marR="0" rtl="0" algn="ctr">
                        <a:spcBef>
                          <a:spcPts val="0"/>
                        </a:spcBef>
                        <a:spcAft>
                          <a:spcPts val="0"/>
                        </a:spcAft>
                        <a:buNone/>
                      </a:pPr>
                      <a:r>
                        <a:rPr lang="zh-TW" sz="1800"/>
                        <a:t>萬能膠</a:t>
                      </a:r>
                      <a:endParaRPr sz="1800"/>
                    </a:p>
                  </a:txBody>
                  <a:tcPr marT="45725" marB="45725" marR="91450" marL="91450" anchor="ctr"/>
                </a:tc>
                <a:tc>
                  <a:txBody>
                    <a:bodyPr/>
                    <a:lstStyle/>
                    <a:p>
                      <a:pPr indent="0" lvl="0" marL="0" marR="0" rtl="0" algn="ctr">
                        <a:spcBef>
                          <a:spcPts val="0"/>
                        </a:spcBef>
                        <a:spcAft>
                          <a:spcPts val="0"/>
                        </a:spcAft>
                        <a:buNone/>
                      </a:pPr>
                      <a:r>
                        <a:rPr lang="zh-TW" sz="1800"/>
                        <a:t>二合膠</a:t>
                      </a:r>
                      <a:endParaRPr sz="1800"/>
                    </a:p>
                  </a:txBody>
                  <a:tcPr marT="45725" marB="45725" marR="91450" marL="91450" anchor="ctr"/>
                </a:tc>
                <a:tc>
                  <a:txBody>
                    <a:bodyPr/>
                    <a:lstStyle/>
                    <a:p>
                      <a:pPr indent="0" lvl="0" marL="0" marR="0" rtl="0" algn="ctr">
                        <a:spcBef>
                          <a:spcPts val="0"/>
                        </a:spcBef>
                        <a:spcAft>
                          <a:spcPts val="0"/>
                        </a:spcAft>
                        <a:buNone/>
                      </a:pPr>
                      <a:r>
                        <a:rPr lang="zh-TW" sz="1800"/>
                        <a:t>化膠水</a:t>
                      </a:r>
                      <a:endParaRPr sz="1800"/>
                    </a:p>
                  </a:txBody>
                  <a:tcPr marT="45725" marB="45725" marR="91450" marL="91450" anchor="ctr"/>
                </a:tc>
              </a:tr>
              <a:tr h="1220250">
                <a:tc>
                  <a:txBody>
                    <a:bodyPr/>
                    <a:lstStyle/>
                    <a:p>
                      <a:pPr indent="0" lvl="0" marL="0" marR="0" rtl="0" algn="ctr">
                        <a:spcBef>
                          <a:spcPts val="0"/>
                        </a:spcBef>
                        <a:spcAft>
                          <a:spcPts val="0"/>
                        </a:spcAft>
                        <a:buNone/>
                      </a:pPr>
                      <a:r>
                        <a:rPr b="1" lang="zh-TW" sz="1800">
                          <a:solidFill>
                            <a:schemeClr val="lt1"/>
                          </a:solidFill>
                        </a:rPr>
                        <a:t>用法</a:t>
                      </a:r>
                      <a:endParaRPr b="1" sz="1800">
                        <a:solidFill>
                          <a:schemeClr val="lt1"/>
                        </a:solidFill>
                      </a:endParaRPr>
                    </a:p>
                  </a:txBody>
                  <a:tcPr marT="45725" marB="45725" marR="91450" marL="91450">
                    <a:solidFill>
                      <a:srgbClr val="F4B469"/>
                    </a:solidFill>
                  </a:tcPr>
                </a:tc>
                <a:tc>
                  <a:txBody>
                    <a:bodyPr/>
                    <a:lstStyle/>
                    <a:p>
                      <a:pPr indent="0" lvl="0" marL="0" marR="0" rtl="0" algn="l">
                        <a:spcBef>
                          <a:spcPts val="0"/>
                        </a:spcBef>
                        <a:spcAft>
                          <a:spcPts val="0"/>
                        </a:spcAft>
                        <a:buNone/>
                      </a:pPr>
                      <a:r>
                        <a:rPr lang="zh-TW" sz="1800"/>
                        <a:t>用水調成糊狀，塗在接合處，需8-12小時乾涸</a:t>
                      </a:r>
                      <a:endParaRPr sz="1800"/>
                    </a:p>
                  </a:txBody>
                  <a:tcPr marT="45725" marB="45725" marR="91450" marL="91450"/>
                </a:tc>
                <a:tc>
                  <a:txBody>
                    <a:bodyPr/>
                    <a:lstStyle/>
                    <a:p>
                      <a:pPr indent="0" lvl="0" marL="0" marR="0" rtl="0" algn="l">
                        <a:spcBef>
                          <a:spcPts val="0"/>
                        </a:spcBef>
                        <a:spcAft>
                          <a:spcPts val="0"/>
                        </a:spcAft>
                        <a:buNone/>
                      </a:pPr>
                      <a:r>
                        <a:rPr lang="zh-TW" sz="1800"/>
                        <a:t>塗在接合處</a:t>
                      </a:r>
                      <a:endParaRPr sz="1800"/>
                    </a:p>
                  </a:txBody>
                  <a:tcPr marT="45725" marB="45725" marR="91450" marL="91450"/>
                </a:tc>
                <a:tc>
                  <a:txBody>
                    <a:bodyPr/>
                    <a:lstStyle/>
                    <a:p>
                      <a:pPr indent="0" lvl="0" marL="0" marR="0" rtl="0" algn="l">
                        <a:spcBef>
                          <a:spcPts val="0"/>
                        </a:spcBef>
                        <a:spcAft>
                          <a:spcPts val="0"/>
                        </a:spcAft>
                        <a:buNone/>
                      </a:pPr>
                      <a:r>
                        <a:rPr lang="zh-TW" sz="1800"/>
                        <a:t>分別塗在兩個表面上，待風乾後才貼上</a:t>
                      </a:r>
                      <a:endParaRPr sz="1800"/>
                    </a:p>
                  </a:txBody>
                  <a:tcPr marT="45725" marB="45725" marR="91450" marL="91450"/>
                </a:tc>
                <a:tc>
                  <a:txBody>
                    <a:bodyPr/>
                    <a:lstStyle/>
                    <a:p>
                      <a:pPr indent="0" lvl="0" marL="0" marR="0" rtl="0" algn="l">
                        <a:spcBef>
                          <a:spcPts val="0"/>
                        </a:spcBef>
                        <a:spcAft>
                          <a:spcPts val="0"/>
                        </a:spcAft>
                        <a:buNone/>
                      </a:pPr>
                      <a:r>
                        <a:rPr lang="zh-TW" sz="1800"/>
                        <a:t>分別塗在兩個表面上，待10-15分鐘後才貼上</a:t>
                      </a:r>
                      <a:endParaRPr sz="1800"/>
                    </a:p>
                  </a:txBody>
                  <a:tcPr marT="45725" marB="45725" marR="91450" marL="91450"/>
                </a:tc>
                <a:tc>
                  <a:txBody>
                    <a:bodyPr/>
                    <a:lstStyle/>
                    <a:p>
                      <a:pPr indent="0" lvl="0" marL="0" marR="0" rtl="0" algn="l">
                        <a:spcBef>
                          <a:spcPts val="0"/>
                        </a:spcBef>
                        <a:spcAft>
                          <a:spcPts val="0"/>
                        </a:spcAft>
                        <a:buNone/>
                      </a:pPr>
                      <a:r>
                        <a:rPr lang="zh-TW" sz="1800"/>
                        <a:t>混合1:1的樹脂和硬化劑，需6-12小時乾涸</a:t>
                      </a:r>
                      <a:endParaRPr sz="1800"/>
                    </a:p>
                  </a:txBody>
                  <a:tcPr marT="45725" marB="45725" marR="91450" marL="91450"/>
                </a:tc>
                <a:tc>
                  <a:txBody>
                    <a:bodyPr/>
                    <a:lstStyle/>
                    <a:p>
                      <a:pPr indent="0" lvl="0" marL="0" marR="0" rtl="0" algn="l">
                        <a:spcBef>
                          <a:spcPts val="0"/>
                        </a:spcBef>
                        <a:spcAft>
                          <a:spcPts val="0"/>
                        </a:spcAft>
                        <a:buNone/>
                      </a:pPr>
                      <a:r>
                        <a:rPr lang="zh-TW" sz="1800"/>
                        <a:t>用毛筆或針筒塗在接合處，待幾分鐘後膠料表面溶解便可以黏合</a:t>
                      </a:r>
                      <a:endParaRPr sz="1800"/>
                    </a:p>
                  </a:txBody>
                  <a:tcPr marT="45725" marB="45725" marR="91450" marL="91450"/>
                </a:tc>
              </a:tr>
              <a:tr h="1220250">
                <a:tc>
                  <a:txBody>
                    <a:bodyPr/>
                    <a:lstStyle/>
                    <a:p>
                      <a:pPr indent="0" lvl="0" marL="0" marR="0" rtl="0" algn="ctr">
                        <a:spcBef>
                          <a:spcPts val="0"/>
                        </a:spcBef>
                        <a:spcAft>
                          <a:spcPts val="0"/>
                        </a:spcAft>
                        <a:buNone/>
                      </a:pPr>
                      <a:r>
                        <a:rPr b="1" lang="zh-TW" sz="1800">
                          <a:solidFill>
                            <a:schemeClr val="lt1"/>
                          </a:solidFill>
                        </a:rPr>
                        <a:t>特性</a:t>
                      </a:r>
                      <a:endParaRPr b="1" sz="1800">
                        <a:solidFill>
                          <a:schemeClr val="lt1"/>
                        </a:solidFill>
                      </a:endParaRPr>
                    </a:p>
                  </a:txBody>
                  <a:tcPr marT="45725" marB="45725" marR="91450" marL="91450">
                    <a:solidFill>
                      <a:srgbClr val="F4B469"/>
                    </a:solidFill>
                  </a:tcPr>
                </a:tc>
                <a:tc>
                  <a:txBody>
                    <a:bodyPr/>
                    <a:lstStyle/>
                    <a:p>
                      <a:pPr indent="0" lvl="0" marL="0" marR="0" rtl="0" algn="l">
                        <a:spcBef>
                          <a:spcPts val="0"/>
                        </a:spcBef>
                        <a:spcAft>
                          <a:spcPts val="0"/>
                        </a:spcAft>
                        <a:buNone/>
                      </a:pPr>
                      <a:r>
                        <a:rPr lang="zh-TW" sz="1800"/>
                        <a:t>有防水功能</a:t>
                      </a:r>
                      <a:endParaRPr sz="1800"/>
                    </a:p>
                  </a:txBody>
                  <a:tcPr marT="45725" marB="45725" marR="91450" marL="91450"/>
                </a:tc>
                <a:tc>
                  <a:txBody>
                    <a:bodyPr/>
                    <a:lstStyle/>
                    <a:p>
                      <a:pPr indent="0" lvl="0" marL="0" marR="0" rtl="0" algn="l">
                        <a:spcBef>
                          <a:spcPts val="0"/>
                        </a:spcBef>
                        <a:spcAft>
                          <a:spcPts val="0"/>
                        </a:spcAft>
                        <a:buNone/>
                      </a:pPr>
                      <a:r>
                        <a:rPr lang="zh-TW" sz="1800"/>
                        <a:t>乾涸後無顏色</a:t>
                      </a:r>
                      <a:endParaRPr sz="1800"/>
                    </a:p>
                  </a:txBody>
                  <a:tcPr marT="45725" marB="45725" marR="91450" marL="91450"/>
                </a:tc>
                <a:tc>
                  <a:txBody>
                    <a:bodyPr/>
                    <a:lstStyle/>
                    <a:p>
                      <a:pPr indent="0" lvl="0" marL="0" marR="0" rtl="0" algn="l">
                        <a:spcBef>
                          <a:spcPts val="0"/>
                        </a:spcBef>
                        <a:spcAft>
                          <a:spcPts val="0"/>
                        </a:spcAft>
                        <a:buNone/>
                      </a:pPr>
                      <a:r>
                        <a:rPr lang="zh-TW" sz="1800"/>
                        <a:t>已貼上的紙張可以撕起再貼合</a:t>
                      </a:r>
                      <a:endParaRPr sz="1800"/>
                    </a:p>
                  </a:txBody>
                  <a:tcPr marT="45725" marB="45725" marR="91450" marL="91450"/>
                </a:tc>
                <a:tc>
                  <a:txBody>
                    <a:bodyPr/>
                    <a:lstStyle/>
                    <a:p>
                      <a:pPr indent="0" lvl="0" marL="0" marR="0" rtl="0" algn="l">
                        <a:spcBef>
                          <a:spcPts val="0"/>
                        </a:spcBef>
                        <a:spcAft>
                          <a:spcPts val="0"/>
                        </a:spcAft>
                        <a:buNone/>
                      </a:pPr>
                      <a:r>
                        <a:rPr lang="zh-TW" sz="1800"/>
                        <a:t>揮發性強，會自動乾涸</a:t>
                      </a:r>
                      <a:endParaRPr sz="1800"/>
                    </a:p>
                  </a:txBody>
                  <a:tcPr marT="45725" marB="45725" marR="91450" marL="91450"/>
                </a:tc>
                <a:tc>
                  <a:txBody>
                    <a:bodyPr/>
                    <a:lstStyle/>
                    <a:p>
                      <a:pPr indent="0" lvl="0" marL="0" marR="0" rtl="0" algn="l">
                        <a:spcBef>
                          <a:spcPts val="0"/>
                        </a:spcBef>
                        <a:spcAft>
                          <a:spcPts val="0"/>
                        </a:spcAft>
                        <a:buNone/>
                      </a:pPr>
                      <a:r>
                        <a:rPr lang="zh-TW" sz="1800"/>
                        <a:t>乾涸後黏合力強</a:t>
                      </a:r>
                      <a:endParaRPr sz="1800"/>
                    </a:p>
                  </a:txBody>
                  <a:tcPr marT="45725" marB="45725" marR="91450" marL="91450"/>
                </a:tc>
                <a:tc>
                  <a:txBody>
                    <a:bodyPr/>
                    <a:lstStyle/>
                    <a:p>
                      <a:pPr indent="0" lvl="0" marL="0" marR="0" rtl="0" algn="l">
                        <a:spcBef>
                          <a:spcPts val="0"/>
                        </a:spcBef>
                        <a:spcAft>
                          <a:spcPts val="0"/>
                        </a:spcAft>
                        <a:buNone/>
                      </a:pPr>
                      <a:r>
                        <a:rPr lang="zh-TW" sz="1800"/>
                        <a:t>易揮發和易燃</a:t>
                      </a:r>
                      <a:endParaRPr sz="1800"/>
                    </a:p>
                  </a:txBody>
                  <a:tcPr marT="45725" marB="45725" marR="91450" marL="91450"/>
                </a:tc>
              </a:tr>
              <a:tr h="1220250">
                <a:tc>
                  <a:txBody>
                    <a:bodyPr/>
                    <a:lstStyle/>
                    <a:p>
                      <a:pPr indent="0" lvl="0" marL="0" marR="0" rtl="0" algn="ctr">
                        <a:spcBef>
                          <a:spcPts val="0"/>
                        </a:spcBef>
                        <a:spcAft>
                          <a:spcPts val="0"/>
                        </a:spcAft>
                        <a:buNone/>
                      </a:pPr>
                      <a:r>
                        <a:rPr b="1" lang="zh-TW" sz="1800">
                          <a:solidFill>
                            <a:schemeClr val="lt1"/>
                          </a:solidFill>
                        </a:rPr>
                        <a:t>主要用途</a:t>
                      </a:r>
                      <a:endParaRPr b="1" sz="1800">
                        <a:solidFill>
                          <a:schemeClr val="lt1"/>
                        </a:solidFill>
                      </a:endParaRPr>
                    </a:p>
                  </a:txBody>
                  <a:tcPr marT="45725" marB="45725" marR="91450" marL="91450">
                    <a:solidFill>
                      <a:srgbClr val="F4B469"/>
                    </a:solidFill>
                  </a:tcPr>
                </a:tc>
                <a:tc>
                  <a:txBody>
                    <a:bodyPr/>
                    <a:lstStyle/>
                    <a:p>
                      <a:pPr indent="0" lvl="0" marL="0" marR="0" rtl="0" algn="l">
                        <a:spcBef>
                          <a:spcPts val="0"/>
                        </a:spcBef>
                        <a:spcAft>
                          <a:spcPts val="0"/>
                        </a:spcAft>
                        <a:buNone/>
                      </a:pPr>
                      <a:r>
                        <a:rPr lang="zh-TW" sz="1800"/>
                        <a:t>黏合木材</a:t>
                      </a:r>
                      <a:endParaRPr sz="1800"/>
                    </a:p>
                  </a:txBody>
                  <a:tcPr marT="45725" marB="45725" marR="91450" marL="91450"/>
                </a:tc>
                <a:tc>
                  <a:txBody>
                    <a:bodyPr/>
                    <a:lstStyle/>
                    <a:p>
                      <a:pPr indent="0" lvl="0" marL="0" marR="0" rtl="0" algn="l">
                        <a:spcBef>
                          <a:spcPts val="0"/>
                        </a:spcBef>
                        <a:spcAft>
                          <a:spcPts val="0"/>
                        </a:spcAft>
                        <a:buNone/>
                      </a:pPr>
                      <a:r>
                        <a:rPr lang="zh-TW" sz="1800"/>
                        <a:t>黏合木材</a:t>
                      </a:r>
                      <a:endParaRPr sz="1800"/>
                    </a:p>
                  </a:txBody>
                  <a:tcPr marT="45725" marB="45725" marR="91450" marL="91450"/>
                </a:tc>
                <a:tc>
                  <a:txBody>
                    <a:bodyPr/>
                    <a:lstStyle/>
                    <a:p>
                      <a:pPr indent="0" lvl="0" marL="0" marR="0" rtl="0" algn="l">
                        <a:spcBef>
                          <a:spcPts val="0"/>
                        </a:spcBef>
                        <a:spcAft>
                          <a:spcPts val="0"/>
                        </a:spcAft>
                        <a:buNone/>
                      </a:pPr>
                      <a:r>
                        <a:rPr lang="zh-TW" sz="1800"/>
                        <a:t>黏合紙張</a:t>
                      </a:r>
                      <a:endParaRPr sz="1800"/>
                    </a:p>
                  </a:txBody>
                  <a:tcPr marT="45725" marB="45725" marR="91450" marL="91450"/>
                </a:tc>
                <a:tc>
                  <a:txBody>
                    <a:bodyPr/>
                    <a:lstStyle/>
                    <a:p>
                      <a:pPr indent="0" lvl="0" marL="0" marR="0" rtl="0" algn="l">
                        <a:spcBef>
                          <a:spcPts val="0"/>
                        </a:spcBef>
                        <a:spcAft>
                          <a:spcPts val="0"/>
                        </a:spcAft>
                        <a:buNone/>
                      </a:pPr>
                      <a:r>
                        <a:rPr lang="zh-TW" sz="1800"/>
                        <a:t>在木面上黏合防火膠板</a:t>
                      </a:r>
                      <a:endParaRPr sz="1800"/>
                    </a:p>
                  </a:txBody>
                  <a:tcPr marT="45725" marB="45725" marR="91450" marL="91450"/>
                </a:tc>
                <a:tc>
                  <a:txBody>
                    <a:bodyPr/>
                    <a:lstStyle/>
                    <a:p>
                      <a:pPr indent="0" lvl="0" marL="0" marR="0" rtl="0" algn="l">
                        <a:spcBef>
                          <a:spcPts val="0"/>
                        </a:spcBef>
                        <a:spcAft>
                          <a:spcPts val="0"/>
                        </a:spcAft>
                        <a:buNone/>
                      </a:pPr>
                      <a:r>
                        <a:rPr lang="zh-TW" sz="1800"/>
                        <a:t>黏合金屬</a:t>
                      </a:r>
                      <a:endParaRPr sz="1800"/>
                    </a:p>
                  </a:txBody>
                  <a:tcPr marT="45725" marB="45725" marR="91450" marL="91450"/>
                </a:tc>
                <a:tc>
                  <a:txBody>
                    <a:bodyPr/>
                    <a:lstStyle/>
                    <a:p>
                      <a:pPr indent="0" lvl="0" marL="0" marR="0" rtl="0" algn="l">
                        <a:spcBef>
                          <a:spcPts val="0"/>
                        </a:spcBef>
                        <a:spcAft>
                          <a:spcPts val="0"/>
                        </a:spcAft>
                        <a:buNone/>
                      </a:pPr>
                      <a:r>
                        <a:rPr lang="zh-TW" sz="1800"/>
                        <a:t>黏合亞加力膠片</a:t>
                      </a:r>
                      <a:endParaRPr sz="1800"/>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zh-TW"/>
              <a:t>熱熔膠</a:t>
            </a:r>
            <a:endParaRPr/>
          </a:p>
        </p:txBody>
      </p:sp>
      <p:sp>
        <p:nvSpPr>
          <p:cNvPr id="289" name="Google Shape;289;p22"/>
          <p:cNvSpPr txBox="1"/>
          <p:nvPr/>
        </p:nvSpPr>
        <p:spPr>
          <a:xfrm>
            <a:off x="1257300" y="1981200"/>
            <a:ext cx="989838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TW" sz="1800">
                <a:solidFill>
                  <a:schemeClr val="dk1"/>
                </a:solidFill>
                <a:latin typeface="Calibri"/>
                <a:ea typeface="Calibri"/>
                <a:cs typeface="Calibri"/>
                <a:sym typeface="Calibri"/>
              </a:rPr>
              <a:t>熱熔膠通常會配合熱熔膠鎗來使用。熱熔膠鎗的前端會產生高熱來熔解條狀的熱熔膠。熔解的熱熔膠便可以用來快速地黏合兩件物件。待熱熔膠冷卻和凝固後，兩件物件便會緊接在一起。</a:t>
            </a:r>
            <a:endParaRPr sz="1800">
              <a:solidFill>
                <a:schemeClr val="dk1"/>
              </a:solidFill>
              <a:latin typeface="Calibri"/>
              <a:ea typeface="Calibri"/>
              <a:cs typeface="Calibri"/>
              <a:sym typeface="Calibri"/>
            </a:endParaRPr>
          </a:p>
        </p:txBody>
      </p:sp>
      <p:pic>
        <p:nvPicPr>
          <p:cNvPr descr="畫面剪輯" id="290" name="Google Shape;290;p22"/>
          <p:cNvPicPr preferRelativeResize="0"/>
          <p:nvPr/>
        </p:nvPicPr>
        <p:blipFill rotWithShape="1">
          <a:blip r:embed="rId3">
            <a:alphaModFix/>
          </a:blip>
          <a:srcRect b="0" l="0" r="0" t="0"/>
          <a:stretch/>
        </p:blipFill>
        <p:spPr>
          <a:xfrm>
            <a:off x="6013218" y="2871371"/>
            <a:ext cx="3315163" cy="26959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zh-TW"/>
              <a:t>硬木</a:t>
            </a:r>
            <a:endParaRPr/>
          </a:p>
        </p:txBody>
      </p:sp>
      <p:sp>
        <p:nvSpPr>
          <p:cNvPr id="114" name="Google Shape;114;p3"/>
          <p:cNvSpPr txBox="1"/>
          <p:nvPr/>
        </p:nvSpPr>
        <p:spPr>
          <a:xfrm>
            <a:off x="779780" y="1922463"/>
            <a:ext cx="106934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zh-TW" sz="2800" u="none" cap="none" strike="noStrike">
                <a:solidFill>
                  <a:srgbClr val="5E2C16"/>
                </a:solidFill>
                <a:latin typeface="Calibri"/>
                <a:ea typeface="Calibri"/>
                <a:cs typeface="Calibri"/>
                <a:sym typeface="Calibri"/>
              </a:rPr>
              <a:t>硬材是從闊葉樹(主要生長於熱帶)採伐得來的木材。一般而言，硬材的木質較重、堅硬及深色，而它們的樹葉多為扁平狀。</a:t>
            </a:r>
            <a:endParaRPr/>
          </a:p>
          <a:p>
            <a:pPr indent="0" lvl="0" marL="0" marR="0" rtl="0" algn="l">
              <a:spcBef>
                <a:spcPts val="0"/>
              </a:spcBef>
              <a:spcAft>
                <a:spcPts val="0"/>
              </a:spcAft>
              <a:buNone/>
            </a:pPr>
            <a:r>
              <a:rPr b="0" i="0" lang="zh-TW" sz="2800" u="none" cap="none" strike="noStrike">
                <a:solidFill>
                  <a:srgbClr val="5E2C16"/>
                </a:solidFill>
                <a:latin typeface="Calibri"/>
                <a:ea typeface="Calibri"/>
                <a:cs typeface="Calibri"/>
                <a:sym typeface="Calibri"/>
              </a:rPr>
              <a:t>香港常用有柚木、櫸木、雜木及山樟等。</a:t>
            </a:r>
            <a:endParaRPr/>
          </a:p>
        </p:txBody>
      </p:sp>
      <p:pic>
        <p:nvPicPr>
          <p:cNvPr descr="畫面剪輯" id="115" name="Google Shape;115;p3"/>
          <p:cNvPicPr preferRelativeResize="0"/>
          <p:nvPr/>
        </p:nvPicPr>
        <p:blipFill rotWithShape="1">
          <a:blip r:embed="rId3">
            <a:alphaModFix/>
          </a:blip>
          <a:srcRect b="0" l="0" r="0" t="0"/>
          <a:stretch/>
        </p:blipFill>
        <p:spPr>
          <a:xfrm>
            <a:off x="7073962" y="3307458"/>
            <a:ext cx="4572325" cy="2896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14"/>
                                        </p:tgtEl>
                                        <p:attrNameLst>
                                          <p:attrName>style.visibility</p:attrName>
                                        </p:attrNameLst>
                                      </p:cBhvr>
                                      <p:to>
                                        <p:strVal val="visible"/>
                                      </p:to>
                                    </p:set>
                                    <p:animEffect filter="fade" transition="in">
                                      <p:cBhvr>
                                        <p:cTn dur="3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aphicFrame>
        <p:nvGraphicFramePr>
          <p:cNvPr id="120" name="Google Shape;120;p4"/>
          <p:cNvGraphicFramePr/>
          <p:nvPr/>
        </p:nvGraphicFramePr>
        <p:xfrm>
          <a:off x="444500" y="402166"/>
          <a:ext cx="3000000" cy="3000000"/>
        </p:xfrm>
        <a:graphic>
          <a:graphicData uri="http://schemas.openxmlformats.org/drawingml/2006/table">
            <a:tbl>
              <a:tblPr bandRow="1" firstRow="1">
                <a:noFill/>
                <a:tableStyleId>{14B160C4-DBE4-476A-875F-A80F26CF1FCF}</a:tableStyleId>
              </a:tblPr>
              <a:tblGrid>
                <a:gridCol w="2828925"/>
                <a:gridCol w="2828925"/>
                <a:gridCol w="2828925"/>
                <a:gridCol w="2828925"/>
              </a:tblGrid>
              <a:tr h="588425">
                <a:tc>
                  <a:txBody>
                    <a:bodyPr/>
                    <a:lstStyle/>
                    <a:p>
                      <a:pPr indent="0" lvl="0" marL="0" marR="0" rtl="0" algn="ctr">
                        <a:spcBef>
                          <a:spcPts val="0"/>
                        </a:spcBef>
                        <a:spcAft>
                          <a:spcPts val="0"/>
                        </a:spcAft>
                        <a:buNone/>
                      </a:pPr>
                      <a:r>
                        <a:rPr lang="zh-TW" sz="2800" u="none" cap="none" strike="noStrike"/>
                        <a:t>柚木</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2800"/>
                        <a:buFont typeface="Calibri"/>
                        <a:buNone/>
                      </a:pPr>
                      <a:r>
                        <a:rPr lang="zh-TW" sz="2800" u="none" cap="none" strike="noStrike"/>
                        <a:t>白楊木</a:t>
                      </a:r>
                      <a:endParaRPr sz="2800" u="none" cap="none" strike="noStrike"/>
                    </a:p>
                  </a:txBody>
                  <a:tcPr marT="45725" marB="45725" marR="91450" marL="91450"/>
                </a:tc>
                <a:tc>
                  <a:txBody>
                    <a:bodyPr/>
                    <a:lstStyle/>
                    <a:p>
                      <a:pPr indent="0" lvl="0" marL="0" marR="0" rtl="0" algn="ctr">
                        <a:spcBef>
                          <a:spcPts val="0"/>
                        </a:spcBef>
                        <a:spcAft>
                          <a:spcPts val="0"/>
                        </a:spcAft>
                        <a:buNone/>
                      </a:pPr>
                      <a:r>
                        <a:rPr b="1" lang="zh-TW" sz="2800" u="none" cap="none" strike="noStrike">
                          <a:solidFill>
                            <a:schemeClr val="lt1"/>
                          </a:solidFill>
                          <a:latin typeface="Calibri"/>
                          <a:ea typeface="Calibri"/>
                          <a:cs typeface="Calibri"/>
                          <a:sym typeface="Calibri"/>
                        </a:rPr>
                        <a:t>櫸木</a:t>
                      </a:r>
                      <a:endParaRPr b="1" sz="28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2800"/>
                        <a:buFont typeface="Calibri"/>
                        <a:buNone/>
                      </a:pPr>
                      <a:r>
                        <a:rPr lang="zh-TW" sz="2800" u="none" cap="none" strike="noStrike"/>
                        <a:t>飛機木</a:t>
                      </a:r>
                      <a:endParaRPr sz="2800" u="none" cap="none" strike="noStrike"/>
                    </a:p>
                    <a:p>
                      <a:pPr indent="0" lvl="0" marL="0" marR="0" rtl="0" algn="ctr">
                        <a:lnSpc>
                          <a:spcPct val="100000"/>
                        </a:lnSpc>
                        <a:spcBef>
                          <a:spcPts val="0"/>
                        </a:spcBef>
                        <a:spcAft>
                          <a:spcPts val="0"/>
                        </a:spcAft>
                        <a:buClr>
                          <a:schemeClr val="dk1"/>
                        </a:buClr>
                        <a:buSzPts val="2800"/>
                        <a:buFont typeface="Calibri"/>
                        <a:buNone/>
                      </a:pPr>
                      <a:r>
                        <a:rPr lang="zh-TW" sz="2800" u="none" cap="none" strike="noStrike"/>
                        <a:t>(巴沙木)</a:t>
                      </a:r>
                      <a:endParaRPr sz="2800" u="none" cap="none" strike="noStrike"/>
                    </a:p>
                  </a:txBody>
                  <a:tcPr marT="45725" marB="45725" marR="91450" marL="91450"/>
                </a:tc>
              </a:tr>
              <a:tr h="2628900">
                <a:tc>
                  <a:txBody>
                    <a:bodyPr/>
                    <a:lstStyle/>
                    <a:p>
                      <a:pPr indent="0" lvl="0" marL="0" marR="0" rtl="0" algn="l">
                        <a:spcBef>
                          <a:spcPts val="0"/>
                        </a:spcBef>
                        <a:spcAft>
                          <a:spcPts val="0"/>
                        </a:spcAft>
                        <a:buNone/>
                      </a:pPr>
                      <a:r>
                        <a:rPr lang="zh-TW" sz="1800" u="none" cap="none" strike="noStrike">
                          <a:solidFill>
                            <a:srgbClr val="724108"/>
                          </a:solidFill>
                        </a:rPr>
                        <a:t>大多產自泰國、緬甸及印度。顏色呈褐色，木理平直而堅韌，</a:t>
                      </a:r>
                      <a:endParaRPr/>
                    </a:p>
                    <a:p>
                      <a:pPr indent="0" lvl="0" marL="0" marR="0" rtl="0" algn="l">
                        <a:spcBef>
                          <a:spcPts val="0"/>
                        </a:spcBef>
                        <a:spcAft>
                          <a:spcPts val="0"/>
                        </a:spcAft>
                        <a:buNone/>
                      </a:pPr>
                      <a:r>
                        <a:rPr lang="zh-TW" sz="1800" u="none" cap="none" strike="noStrike">
                          <a:solidFill>
                            <a:srgbClr val="724108"/>
                          </a:solidFill>
                        </a:rPr>
                        <a:t>含油質很重，有防潮及防酸作用。</a:t>
                      </a:r>
                      <a:endParaRPr/>
                    </a:p>
                    <a:p>
                      <a:pPr indent="0" lvl="0" marL="0" marR="0" rtl="0" algn="l">
                        <a:spcBef>
                          <a:spcPts val="0"/>
                        </a:spcBef>
                        <a:spcAft>
                          <a:spcPts val="0"/>
                        </a:spcAft>
                        <a:buNone/>
                      </a:pPr>
                      <a:r>
                        <a:rPr lang="zh-TW" sz="1800" u="none" cap="none" strike="noStrike">
                          <a:solidFill>
                            <a:srgbClr val="724108"/>
                          </a:solidFill>
                        </a:rPr>
                        <a:t>由於價錢昂貴，多用於製造高級傢俬及地板。</a:t>
                      </a:r>
                      <a:endParaRPr sz="1800" u="none" cap="none" strike="noStrike">
                        <a:solidFill>
                          <a:srgbClr val="724108"/>
                        </a:solidFill>
                      </a:endParaRPr>
                    </a:p>
                  </a:txBody>
                  <a:tcPr marT="45725" marB="45725" marR="91450" marL="91450"/>
                </a:tc>
                <a:tc>
                  <a:txBody>
                    <a:bodyPr/>
                    <a:lstStyle/>
                    <a:p>
                      <a:pPr indent="0" lvl="0" marL="0" marR="0" rtl="0" algn="l">
                        <a:spcBef>
                          <a:spcPts val="0"/>
                        </a:spcBef>
                        <a:spcAft>
                          <a:spcPts val="0"/>
                        </a:spcAft>
                        <a:buNone/>
                      </a:pPr>
                      <a:r>
                        <a:rPr lang="zh-TW" sz="1800" u="none" cap="none" strike="noStrike">
                          <a:solidFill>
                            <a:srgbClr val="724108"/>
                          </a:solidFill>
                        </a:rPr>
                        <a:t>白楊木木紋正直及幼細、顏色白中帶黃，木質較軟。</a:t>
                      </a:r>
                      <a:endParaRPr/>
                    </a:p>
                    <a:p>
                      <a:pPr indent="0" lvl="0" marL="0" marR="0" rtl="0" algn="l">
                        <a:spcBef>
                          <a:spcPts val="0"/>
                        </a:spcBef>
                        <a:spcAft>
                          <a:spcPts val="0"/>
                        </a:spcAft>
                        <a:buNone/>
                      </a:pPr>
                      <a:r>
                        <a:t/>
                      </a:r>
                      <a:endParaRPr sz="1800" u="none" cap="none" strike="noStrike">
                        <a:solidFill>
                          <a:srgbClr val="724108"/>
                        </a:solidFill>
                      </a:endParaRPr>
                    </a:p>
                    <a:p>
                      <a:pPr indent="0" lvl="0" marL="0" marR="0" rtl="0" algn="l">
                        <a:spcBef>
                          <a:spcPts val="0"/>
                        </a:spcBef>
                        <a:spcAft>
                          <a:spcPts val="0"/>
                        </a:spcAft>
                        <a:buNone/>
                      </a:pPr>
                      <a:r>
                        <a:rPr lang="zh-TW" sz="1800" u="none" cap="none" strike="noStrike">
                          <a:solidFill>
                            <a:srgbClr val="724108"/>
                          </a:solidFill>
                        </a:rPr>
                        <a:t>常用於製造傢俬、夾板的面層、火柴及繪圖板等。</a:t>
                      </a:r>
                      <a:endParaRPr/>
                    </a:p>
                    <a:p>
                      <a:pPr indent="0" lvl="0" marL="0" marR="0" rtl="0" algn="l">
                        <a:spcBef>
                          <a:spcPts val="0"/>
                        </a:spcBef>
                        <a:spcAft>
                          <a:spcPts val="0"/>
                        </a:spcAft>
                        <a:buNone/>
                      </a:pPr>
                      <a:r>
                        <a:t/>
                      </a:r>
                      <a:endParaRPr sz="1800">
                        <a:solidFill>
                          <a:srgbClr val="724108"/>
                        </a:solidFill>
                      </a:endParaRPr>
                    </a:p>
                  </a:txBody>
                  <a:tcPr marT="45725" marB="45725" marR="91450" marL="91450"/>
                </a:tc>
                <a:tc>
                  <a:txBody>
                    <a:bodyPr/>
                    <a:lstStyle/>
                    <a:p>
                      <a:pPr indent="0" lvl="0" marL="0" marR="0" rtl="0" algn="l">
                        <a:spcBef>
                          <a:spcPts val="0"/>
                        </a:spcBef>
                        <a:spcAft>
                          <a:spcPts val="0"/>
                        </a:spcAft>
                        <a:buNone/>
                      </a:pPr>
                      <a:r>
                        <a:rPr lang="zh-TW" sz="1800">
                          <a:solidFill>
                            <a:srgbClr val="724108"/>
                          </a:solidFill>
                        </a:rPr>
                        <a:t>木色較淺，木身較重，木紋幼細，木質較硬及堅強。</a:t>
                      </a:r>
                      <a:endParaRPr/>
                    </a:p>
                    <a:p>
                      <a:pPr indent="0" lvl="0" marL="0" marR="0" rtl="0" algn="l">
                        <a:spcBef>
                          <a:spcPts val="0"/>
                        </a:spcBef>
                        <a:spcAft>
                          <a:spcPts val="0"/>
                        </a:spcAft>
                        <a:buNone/>
                      </a:pPr>
                      <a:r>
                        <a:rPr lang="zh-TW" sz="1800">
                          <a:solidFill>
                            <a:srgbClr val="724108"/>
                          </a:solidFill>
                        </a:rPr>
                        <a:t>多用於木地板及高級傢俬。</a:t>
                      </a:r>
                      <a:endParaRPr/>
                    </a:p>
                    <a:p>
                      <a:pPr indent="0" lvl="0" marL="0" marR="0" rtl="0" algn="l">
                        <a:spcBef>
                          <a:spcPts val="0"/>
                        </a:spcBef>
                        <a:spcAft>
                          <a:spcPts val="0"/>
                        </a:spcAft>
                        <a:buNone/>
                      </a:pPr>
                      <a:r>
                        <a:t/>
                      </a:r>
                      <a:endParaRPr sz="1800">
                        <a:solidFill>
                          <a:srgbClr val="724108"/>
                        </a:solidFill>
                      </a:endParaRPr>
                    </a:p>
                  </a:txBody>
                  <a:tcPr marT="45725" marB="45725" marR="91450" marL="91450"/>
                </a:tc>
                <a:tc>
                  <a:txBody>
                    <a:bodyPr/>
                    <a:lstStyle/>
                    <a:p>
                      <a:pPr indent="0" lvl="0" marL="0" marR="0" rtl="0" algn="l">
                        <a:spcBef>
                          <a:spcPts val="0"/>
                        </a:spcBef>
                        <a:spcAft>
                          <a:spcPts val="0"/>
                        </a:spcAft>
                        <a:buNone/>
                      </a:pPr>
                      <a:r>
                        <a:rPr lang="zh-TW" sz="1800">
                          <a:solidFill>
                            <a:srgbClr val="724108"/>
                          </a:solidFill>
                        </a:rPr>
                        <a:t>木質柔軟和密度較低 (一般重量較輕)，非常容易加工，顏色較淺。</a:t>
                      </a:r>
                      <a:endParaRPr sz="1800">
                        <a:solidFill>
                          <a:srgbClr val="724108"/>
                        </a:solidFill>
                      </a:endParaRPr>
                    </a:p>
                    <a:p>
                      <a:pPr indent="0" lvl="0" marL="0" marR="0" rtl="0" algn="l">
                        <a:spcBef>
                          <a:spcPts val="0"/>
                        </a:spcBef>
                        <a:spcAft>
                          <a:spcPts val="0"/>
                        </a:spcAft>
                        <a:buNone/>
                      </a:pPr>
                      <a:r>
                        <a:t/>
                      </a:r>
                      <a:endParaRPr sz="1800">
                        <a:solidFill>
                          <a:srgbClr val="724108"/>
                        </a:solidFill>
                      </a:endParaRPr>
                    </a:p>
                    <a:p>
                      <a:pPr indent="0" lvl="0" marL="0" marR="0" rtl="0" algn="l">
                        <a:spcBef>
                          <a:spcPts val="0"/>
                        </a:spcBef>
                        <a:spcAft>
                          <a:spcPts val="0"/>
                        </a:spcAft>
                        <a:buNone/>
                      </a:pPr>
                      <a:r>
                        <a:rPr lang="zh-TW" sz="1800">
                          <a:solidFill>
                            <a:srgbClr val="724108"/>
                          </a:solidFill>
                        </a:rPr>
                        <a:t>常用來製造設計模型等</a:t>
                      </a:r>
                      <a:endParaRPr sz="1800">
                        <a:solidFill>
                          <a:srgbClr val="724108"/>
                        </a:solidFill>
                      </a:endParaRPr>
                    </a:p>
                    <a:p>
                      <a:pPr indent="0" lvl="0" marL="0" marR="0" rtl="0" algn="l">
                        <a:spcBef>
                          <a:spcPts val="0"/>
                        </a:spcBef>
                        <a:spcAft>
                          <a:spcPts val="0"/>
                        </a:spcAft>
                        <a:buNone/>
                      </a:pPr>
                      <a:r>
                        <a:t/>
                      </a:r>
                      <a:endParaRPr sz="1800">
                        <a:solidFill>
                          <a:srgbClr val="724108"/>
                        </a:solidFill>
                      </a:endParaRPr>
                    </a:p>
                  </a:txBody>
                  <a:tcPr marT="45725" marB="45725" marR="91450" marL="91450"/>
                </a:tc>
              </a:tr>
              <a:tr h="13559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descr="D:\IT-teacher-training\IIT\teak_at_5_years_small.jpg" id="121" name="Google Shape;121;p4"/>
          <p:cNvPicPr preferRelativeResize="0"/>
          <p:nvPr/>
        </p:nvPicPr>
        <p:blipFill rotWithShape="1">
          <a:blip r:embed="rId3">
            <a:alphaModFix/>
          </a:blip>
          <a:srcRect b="0" l="0" r="0" t="0"/>
          <a:stretch/>
        </p:blipFill>
        <p:spPr>
          <a:xfrm>
            <a:off x="734696" y="3568700"/>
            <a:ext cx="1365250" cy="1676400"/>
          </a:xfrm>
          <a:prstGeom prst="rect">
            <a:avLst/>
          </a:prstGeom>
          <a:noFill/>
          <a:ln>
            <a:noFill/>
          </a:ln>
        </p:spPr>
      </p:pic>
      <p:pic>
        <p:nvPicPr>
          <p:cNvPr descr="D:\IT-teacher-training\IIT\teak-app.JPG" id="122" name="Google Shape;122;p4"/>
          <p:cNvPicPr preferRelativeResize="0"/>
          <p:nvPr/>
        </p:nvPicPr>
        <p:blipFill rotWithShape="1">
          <a:blip r:embed="rId4">
            <a:alphaModFix/>
          </a:blip>
          <a:srcRect b="0" l="0" r="0" t="0"/>
          <a:stretch/>
        </p:blipFill>
        <p:spPr>
          <a:xfrm>
            <a:off x="734696" y="5494701"/>
            <a:ext cx="1365250" cy="883502"/>
          </a:xfrm>
          <a:prstGeom prst="rect">
            <a:avLst/>
          </a:prstGeom>
          <a:noFill/>
          <a:ln>
            <a:noFill/>
          </a:ln>
        </p:spPr>
      </p:pic>
      <p:pic>
        <p:nvPicPr>
          <p:cNvPr descr="畫面剪輯" id="123" name="Google Shape;123;p4"/>
          <p:cNvPicPr preferRelativeResize="0"/>
          <p:nvPr/>
        </p:nvPicPr>
        <p:blipFill rotWithShape="1">
          <a:blip r:embed="rId5">
            <a:alphaModFix/>
          </a:blip>
          <a:srcRect b="0" l="0" r="0" t="0"/>
          <a:stretch/>
        </p:blipFill>
        <p:spPr>
          <a:xfrm>
            <a:off x="6713670" y="5024682"/>
            <a:ext cx="1821166" cy="1295140"/>
          </a:xfrm>
          <a:prstGeom prst="rect">
            <a:avLst/>
          </a:prstGeom>
          <a:noFill/>
          <a:ln>
            <a:noFill/>
          </a:ln>
        </p:spPr>
      </p:pic>
      <p:pic>
        <p:nvPicPr>
          <p:cNvPr descr="畫面剪輯" id="124" name="Google Shape;124;p4"/>
          <p:cNvPicPr preferRelativeResize="0"/>
          <p:nvPr/>
        </p:nvPicPr>
        <p:blipFill rotWithShape="1">
          <a:blip r:embed="rId6">
            <a:alphaModFix/>
          </a:blip>
          <a:srcRect b="0" l="0" r="0" t="0"/>
          <a:stretch/>
        </p:blipFill>
        <p:spPr>
          <a:xfrm>
            <a:off x="6595400" y="3492345"/>
            <a:ext cx="2057706" cy="1088851"/>
          </a:xfrm>
          <a:prstGeom prst="rect">
            <a:avLst/>
          </a:prstGeom>
          <a:noFill/>
          <a:ln>
            <a:noFill/>
          </a:ln>
        </p:spPr>
      </p:pic>
      <p:pic>
        <p:nvPicPr>
          <p:cNvPr descr="畫面剪輯" id="125" name="Google Shape;125;p4"/>
          <p:cNvPicPr preferRelativeResize="0"/>
          <p:nvPr/>
        </p:nvPicPr>
        <p:blipFill rotWithShape="1">
          <a:blip r:embed="rId7">
            <a:alphaModFix/>
          </a:blip>
          <a:srcRect b="0" l="0" r="0" t="0"/>
          <a:stretch/>
        </p:blipFill>
        <p:spPr>
          <a:xfrm>
            <a:off x="3890010" y="3554819"/>
            <a:ext cx="1656003" cy="1105855"/>
          </a:xfrm>
          <a:prstGeom prst="rect">
            <a:avLst/>
          </a:prstGeom>
          <a:noFill/>
          <a:ln>
            <a:noFill/>
          </a:ln>
        </p:spPr>
      </p:pic>
      <p:pic>
        <p:nvPicPr>
          <p:cNvPr descr="畫面剪輯" id="126" name="Google Shape;126;p4"/>
          <p:cNvPicPr preferRelativeResize="0"/>
          <p:nvPr/>
        </p:nvPicPr>
        <p:blipFill rotWithShape="1">
          <a:blip r:embed="rId8">
            <a:alphaModFix/>
          </a:blip>
          <a:srcRect b="0" l="0" r="0" t="0"/>
          <a:stretch/>
        </p:blipFill>
        <p:spPr>
          <a:xfrm>
            <a:off x="3764186" y="4999328"/>
            <a:ext cx="1924694" cy="1013265"/>
          </a:xfrm>
          <a:prstGeom prst="rect">
            <a:avLst/>
          </a:prstGeom>
          <a:noFill/>
          <a:ln>
            <a:noFill/>
          </a:ln>
        </p:spPr>
      </p:pic>
      <p:pic>
        <p:nvPicPr>
          <p:cNvPr descr="畫面剪輯" id="127" name="Google Shape;127;p4"/>
          <p:cNvPicPr preferRelativeResize="0"/>
          <p:nvPr/>
        </p:nvPicPr>
        <p:blipFill rotWithShape="1">
          <a:blip r:embed="rId9">
            <a:alphaModFix/>
          </a:blip>
          <a:srcRect b="0" l="0" r="0" t="0"/>
          <a:stretch/>
        </p:blipFill>
        <p:spPr>
          <a:xfrm>
            <a:off x="9673938" y="5058004"/>
            <a:ext cx="1513522" cy="1091634"/>
          </a:xfrm>
          <a:prstGeom prst="rect">
            <a:avLst/>
          </a:prstGeom>
          <a:noFill/>
          <a:ln>
            <a:noFill/>
          </a:ln>
        </p:spPr>
      </p:pic>
      <p:pic>
        <p:nvPicPr>
          <p:cNvPr descr="畫面剪輯" id="128" name="Google Shape;128;p4"/>
          <p:cNvPicPr preferRelativeResize="0"/>
          <p:nvPr/>
        </p:nvPicPr>
        <p:blipFill rotWithShape="1">
          <a:blip r:embed="rId10">
            <a:alphaModFix/>
          </a:blip>
          <a:srcRect b="0" l="0" r="0" t="0"/>
          <a:stretch/>
        </p:blipFill>
        <p:spPr>
          <a:xfrm>
            <a:off x="9569742" y="3476104"/>
            <a:ext cx="1617718" cy="1121332"/>
          </a:xfrm>
          <a:prstGeom prst="rect">
            <a:avLst/>
          </a:prstGeom>
          <a:noFill/>
          <a:ln>
            <a:noFill/>
          </a:ln>
        </p:spPr>
      </p:pic>
      <p:sp>
        <p:nvSpPr>
          <p:cNvPr id="129" name="Google Shape;129;p4"/>
          <p:cNvSpPr/>
          <p:nvPr/>
        </p:nvSpPr>
        <p:spPr>
          <a:xfrm>
            <a:off x="6566466" y="6019800"/>
            <a:ext cx="1127760" cy="317500"/>
          </a:xfrm>
          <a:prstGeom prst="ellipse">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zh-TW"/>
              <a:t>軟木</a:t>
            </a:r>
            <a:endParaRPr/>
          </a:p>
        </p:txBody>
      </p:sp>
      <p:sp>
        <p:nvSpPr>
          <p:cNvPr id="135" name="Google Shape;135;p5"/>
          <p:cNvSpPr txBox="1"/>
          <p:nvPr/>
        </p:nvSpPr>
        <p:spPr>
          <a:xfrm>
            <a:off x="1231900" y="2032000"/>
            <a:ext cx="992378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zh-TW" sz="1800" u="none" cap="none" strike="noStrike">
                <a:solidFill>
                  <a:schemeClr val="accent2"/>
                </a:solidFill>
                <a:latin typeface="Calibri"/>
                <a:ea typeface="Calibri"/>
                <a:cs typeface="Calibri"/>
                <a:sym typeface="Calibri"/>
              </a:rPr>
              <a:t>軟材是從針葉樹(主要生長於寒帶)採伐來的木材，其重量一般較硬材為輕。</a:t>
            </a:r>
            <a:endParaRPr/>
          </a:p>
          <a:p>
            <a:pPr indent="0" lvl="0" marL="0" marR="0" rtl="0" algn="l">
              <a:spcBef>
                <a:spcPts val="0"/>
              </a:spcBef>
              <a:spcAft>
                <a:spcPts val="0"/>
              </a:spcAft>
              <a:buNone/>
            </a:pPr>
            <a:r>
              <a:rPr lang="zh-TW" sz="1800">
                <a:solidFill>
                  <a:schemeClr val="accent2"/>
                </a:solidFill>
                <a:latin typeface="Calibri"/>
                <a:ea typeface="Calibri"/>
                <a:cs typeface="Calibri"/>
                <a:sym typeface="Calibri"/>
              </a:rPr>
              <a:t>香港常用的有松木和白楊木等。</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畫面剪輯" id="136" name="Google Shape;136;p5"/>
          <p:cNvPicPr preferRelativeResize="0"/>
          <p:nvPr/>
        </p:nvPicPr>
        <p:blipFill rotWithShape="1">
          <a:blip r:embed="rId3">
            <a:alphaModFix/>
          </a:blip>
          <a:srcRect b="0" l="0" r="0" t="0"/>
          <a:stretch/>
        </p:blipFill>
        <p:spPr>
          <a:xfrm>
            <a:off x="1231900" y="2756296"/>
            <a:ext cx="4902976" cy="3542904"/>
          </a:xfrm>
          <a:prstGeom prst="rect">
            <a:avLst/>
          </a:prstGeom>
          <a:noFill/>
          <a:ln>
            <a:noFill/>
          </a:ln>
        </p:spPr>
      </p:pic>
      <p:pic>
        <p:nvPicPr>
          <p:cNvPr descr="畫面剪輯" id="137" name="Google Shape;137;p5"/>
          <p:cNvPicPr preferRelativeResize="0"/>
          <p:nvPr/>
        </p:nvPicPr>
        <p:blipFill rotWithShape="1">
          <a:blip r:embed="rId4">
            <a:alphaModFix/>
          </a:blip>
          <a:srcRect b="0" l="0" r="0" t="0"/>
          <a:stretch/>
        </p:blipFill>
        <p:spPr>
          <a:xfrm>
            <a:off x="6193790" y="2756296"/>
            <a:ext cx="5453977" cy="35429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zh-TW"/>
              <a:t>木材 – 合成木板</a:t>
            </a:r>
            <a:endParaRPr/>
          </a:p>
        </p:txBody>
      </p:sp>
      <p:sp>
        <p:nvSpPr>
          <p:cNvPr id="143" name="Google Shape;143;p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zh-TW"/>
              <a:t>常用木材 –膠合板、細木工板（大芯板）、中密度纖維板 (MDF)、刨花板、實木壓縮板</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aphicFrame>
        <p:nvGraphicFramePr>
          <p:cNvPr id="148" name="Google Shape;148;p7"/>
          <p:cNvGraphicFramePr/>
          <p:nvPr/>
        </p:nvGraphicFramePr>
        <p:xfrm>
          <a:off x="406400" y="414866"/>
          <a:ext cx="3000000" cy="3000000"/>
        </p:xfrm>
        <a:graphic>
          <a:graphicData uri="http://schemas.openxmlformats.org/drawingml/2006/table">
            <a:tbl>
              <a:tblPr bandRow="1" firstRow="1">
                <a:noFill/>
                <a:tableStyleId>{14B160C4-DBE4-476A-875F-A80F26CF1FCF}</a:tableStyleId>
              </a:tblPr>
              <a:tblGrid>
                <a:gridCol w="2828925"/>
                <a:gridCol w="2828925"/>
                <a:gridCol w="2828925"/>
                <a:gridCol w="2828925"/>
              </a:tblGrid>
              <a:tr h="1099175">
                <a:tc>
                  <a:txBody>
                    <a:bodyPr/>
                    <a:lstStyle/>
                    <a:p>
                      <a:pPr indent="0" lvl="0" marL="0" marR="0" rtl="0" algn="ctr">
                        <a:spcBef>
                          <a:spcPts val="0"/>
                        </a:spcBef>
                        <a:spcAft>
                          <a:spcPts val="0"/>
                        </a:spcAft>
                        <a:buNone/>
                      </a:pPr>
                      <a:r>
                        <a:rPr lang="zh-TW" sz="2800"/>
                        <a:t>夾板</a:t>
                      </a:r>
                      <a:endParaRPr sz="2800"/>
                    </a:p>
                    <a:p>
                      <a:pPr indent="0" lvl="0" marL="0" marR="0" rtl="0" algn="ctr">
                        <a:spcBef>
                          <a:spcPts val="0"/>
                        </a:spcBef>
                        <a:spcAft>
                          <a:spcPts val="0"/>
                        </a:spcAft>
                        <a:buNone/>
                      </a:pPr>
                      <a:r>
                        <a:rPr lang="zh-TW" sz="2800"/>
                        <a:t>膠合</a:t>
                      </a:r>
                      <a:endParaRPr sz="2800"/>
                    </a:p>
                  </a:txBody>
                  <a:tcPr marT="45725" marB="45725" marR="91450" marL="91450"/>
                </a:tc>
                <a:tc>
                  <a:txBody>
                    <a:bodyPr/>
                    <a:lstStyle/>
                    <a:p>
                      <a:pPr indent="0" lvl="0" marL="0" marR="0" rtl="0" algn="ctr">
                        <a:lnSpc>
                          <a:spcPct val="100000"/>
                        </a:lnSpc>
                        <a:spcBef>
                          <a:spcPts val="0"/>
                        </a:spcBef>
                        <a:spcAft>
                          <a:spcPts val="0"/>
                        </a:spcAft>
                        <a:buClr>
                          <a:schemeClr val="dk1"/>
                        </a:buClr>
                        <a:buSzPts val="2800"/>
                        <a:buFont typeface="Calibri"/>
                        <a:buNone/>
                      </a:pPr>
                      <a:r>
                        <a:rPr lang="zh-TW" sz="2800"/>
                        <a:t>細木工板</a:t>
                      </a:r>
                      <a:endParaRPr sz="2800"/>
                    </a:p>
                    <a:p>
                      <a:pPr indent="0" lvl="0" marL="0" marR="0" rtl="0" algn="ctr">
                        <a:lnSpc>
                          <a:spcPct val="100000"/>
                        </a:lnSpc>
                        <a:spcBef>
                          <a:spcPts val="0"/>
                        </a:spcBef>
                        <a:spcAft>
                          <a:spcPts val="0"/>
                        </a:spcAft>
                        <a:buClr>
                          <a:schemeClr val="dk1"/>
                        </a:buClr>
                        <a:buSzPts val="2800"/>
                        <a:buFont typeface="Calibri"/>
                        <a:buNone/>
                      </a:pPr>
                      <a:r>
                        <a:rPr lang="zh-TW" sz="2800"/>
                        <a:t>（大芯板） </a:t>
                      </a:r>
                      <a:endParaRPr sz="2800"/>
                    </a:p>
                  </a:txBody>
                  <a:tcPr marT="45725" marB="45725" marR="91450" marL="91450"/>
                </a:tc>
                <a:tc>
                  <a:txBody>
                    <a:bodyPr/>
                    <a:lstStyle/>
                    <a:p>
                      <a:pPr indent="0" lvl="0" marL="0" marR="0" rtl="0" algn="ctr">
                        <a:spcBef>
                          <a:spcPts val="0"/>
                        </a:spcBef>
                        <a:spcAft>
                          <a:spcPts val="0"/>
                        </a:spcAft>
                        <a:buNone/>
                      </a:pPr>
                      <a:r>
                        <a:rPr lang="zh-TW" sz="2800"/>
                        <a:t>刨花板</a:t>
                      </a:r>
                      <a:endParaRPr b="1" sz="2800">
                        <a:solidFill>
                          <a:schemeClr val="lt1"/>
                        </a:solidFill>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2800"/>
                        <a:buFont typeface="Calibri"/>
                        <a:buNone/>
                      </a:pPr>
                      <a:r>
                        <a:rPr lang="zh-TW" sz="2800"/>
                        <a:t>纖維板</a:t>
                      </a:r>
                      <a:endParaRPr sz="2800"/>
                    </a:p>
                  </a:txBody>
                  <a:tcPr marT="45725" marB="45725" marR="91450" marL="91450"/>
                </a:tc>
              </a:tr>
              <a:tr h="2257850">
                <a:tc>
                  <a:txBody>
                    <a:bodyPr/>
                    <a:lstStyle/>
                    <a:p>
                      <a:pPr indent="0" lvl="0" marL="0" marR="0" rtl="0" algn="l">
                        <a:spcBef>
                          <a:spcPts val="0"/>
                        </a:spcBef>
                        <a:spcAft>
                          <a:spcPts val="0"/>
                        </a:spcAft>
                        <a:buNone/>
                      </a:pPr>
                      <a:r>
                        <a:rPr lang="zh-TW" sz="1800">
                          <a:solidFill>
                            <a:srgbClr val="5E2C16"/>
                          </a:solidFill>
                        </a:rPr>
                        <a:t>膠合板是利用原木旋切或木方刨切薄皮及利用木材加工過程中所產生的邊角余料經加工製造的人造板材</a:t>
                      </a:r>
                      <a:endParaRPr sz="1800">
                        <a:solidFill>
                          <a:srgbClr val="724108"/>
                        </a:solidFill>
                      </a:endParaRPr>
                    </a:p>
                  </a:txBody>
                  <a:tcPr marT="45725" marB="45725" marR="91450" marL="91450"/>
                </a:tc>
                <a:tc>
                  <a:txBody>
                    <a:bodyPr/>
                    <a:lstStyle/>
                    <a:p>
                      <a:pPr indent="0" lvl="0" marL="0" marR="0" rtl="0" algn="l">
                        <a:spcBef>
                          <a:spcPts val="0"/>
                        </a:spcBef>
                        <a:spcAft>
                          <a:spcPts val="0"/>
                        </a:spcAft>
                        <a:buNone/>
                      </a:pPr>
                      <a:r>
                        <a:rPr lang="zh-TW" sz="1800">
                          <a:solidFill>
                            <a:srgbClr val="5E2C16"/>
                          </a:solidFill>
                        </a:rPr>
                        <a:t>大芯板是由兩片單板中間粘壓拼接木板而成。</a:t>
                      </a:r>
                      <a:endParaRPr sz="1800">
                        <a:solidFill>
                          <a:srgbClr val="5E2C16"/>
                        </a:solidFill>
                      </a:endParaRPr>
                    </a:p>
                    <a:p>
                      <a:pPr indent="0" lvl="0" marL="0" marR="0" rtl="0" algn="l">
                        <a:spcBef>
                          <a:spcPts val="0"/>
                        </a:spcBef>
                        <a:spcAft>
                          <a:spcPts val="0"/>
                        </a:spcAft>
                        <a:buNone/>
                      </a:pPr>
                      <a:r>
                        <a:rPr lang="zh-TW" sz="1800">
                          <a:solidFill>
                            <a:srgbClr val="5E2C16"/>
                          </a:solidFill>
                        </a:rPr>
                        <a:t>大芯板的價格比細芯板要便宜，其豎向(以芯材走向區分)抗彎壓強度差，但橫向抗彎壓強度較高。</a:t>
                      </a:r>
                      <a:endParaRPr sz="1800">
                        <a:solidFill>
                          <a:srgbClr val="5E2C16"/>
                        </a:solidFill>
                      </a:endParaRPr>
                    </a:p>
                  </a:txBody>
                  <a:tcPr marT="45725" marB="45725" marR="91450" marL="91450"/>
                </a:tc>
                <a:tc>
                  <a:txBody>
                    <a:bodyPr/>
                    <a:lstStyle/>
                    <a:p>
                      <a:pPr indent="0" lvl="0" marL="0" marR="0" rtl="0" algn="l">
                        <a:spcBef>
                          <a:spcPts val="0"/>
                        </a:spcBef>
                        <a:spcAft>
                          <a:spcPts val="0"/>
                        </a:spcAft>
                        <a:buNone/>
                      </a:pPr>
                      <a:r>
                        <a:rPr lang="zh-TW" sz="1800">
                          <a:solidFill>
                            <a:srgbClr val="5E2C16"/>
                          </a:solidFill>
                        </a:rPr>
                        <a:t>刨花板是將加工剩餘的碎片、木屑經過乾燥處理，拌以膠粘劑、硬化劑、防水劑，在一定的溫度下壓制而成的一種人造板材。</a:t>
                      </a:r>
                      <a:endParaRPr/>
                    </a:p>
                    <a:p>
                      <a:pPr indent="0" lvl="0" marL="0" marR="0" rtl="0" algn="l">
                        <a:spcBef>
                          <a:spcPts val="0"/>
                        </a:spcBef>
                        <a:spcAft>
                          <a:spcPts val="0"/>
                        </a:spcAft>
                        <a:buNone/>
                      </a:pPr>
                      <a:r>
                        <a:t/>
                      </a:r>
                      <a:endParaRPr sz="1800">
                        <a:solidFill>
                          <a:srgbClr val="724108"/>
                        </a:solidFill>
                      </a:endParaRPr>
                    </a:p>
                  </a:txBody>
                  <a:tcPr marT="45725" marB="45725" marR="91450" marL="91450"/>
                </a:tc>
                <a:tc>
                  <a:txBody>
                    <a:bodyPr/>
                    <a:lstStyle/>
                    <a:p>
                      <a:pPr indent="0" lvl="0" marL="0" marR="0" rtl="0" algn="l">
                        <a:spcBef>
                          <a:spcPts val="0"/>
                        </a:spcBef>
                        <a:spcAft>
                          <a:spcPts val="0"/>
                        </a:spcAft>
                        <a:buNone/>
                      </a:pPr>
                      <a:r>
                        <a:rPr lang="zh-TW" sz="1800">
                          <a:solidFill>
                            <a:srgbClr val="5E2C16"/>
                          </a:solidFill>
                        </a:rPr>
                        <a:t>中密度纖維板是以小徑級原木、採伐、加工剩餘物以及非木質的植物纖維原料，經切片、蒸煮、纖維分離、乾燥後施加脲醛樹脂或其他適用的膠粘劑，再經熱壓後製成的一種人造板材。</a:t>
                      </a:r>
                      <a:endParaRPr sz="1800">
                        <a:solidFill>
                          <a:srgbClr val="724108"/>
                        </a:solidFill>
                      </a:endParaRPr>
                    </a:p>
                  </a:txBody>
                  <a:tcPr marT="45725" marB="45725" marR="91450" marL="91450"/>
                </a:tc>
              </a:tr>
              <a:tr h="1577400">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id="149" name="Google Shape;149;p7"/>
          <p:cNvPicPr preferRelativeResize="0"/>
          <p:nvPr/>
        </p:nvPicPr>
        <p:blipFill rotWithShape="1">
          <a:blip r:embed="rId3">
            <a:alphaModFix/>
          </a:blip>
          <a:srcRect b="0" l="0" r="0" t="0"/>
          <a:stretch/>
        </p:blipFill>
        <p:spPr>
          <a:xfrm>
            <a:off x="11366500" y="6032500"/>
            <a:ext cx="609600" cy="609600"/>
          </a:xfrm>
          <a:prstGeom prst="rect">
            <a:avLst/>
          </a:prstGeom>
          <a:noFill/>
          <a:ln>
            <a:noFill/>
          </a:ln>
        </p:spPr>
      </p:pic>
      <p:sp>
        <p:nvSpPr>
          <p:cNvPr id="150" name="Google Shape;150;p7"/>
          <p:cNvSpPr/>
          <p:nvPr/>
        </p:nvSpPr>
        <p:spPr>
          <a:xfrm>
            <a:off x="6566466" y="6019800"/>
            <a:ext cx="1127760" cy="317500"/>
          </a:xfrm>
          <a:prstGeom prst="ellipse">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畫面剪輯" id="151" name="Google Shape;151;p7"/>
          <p:cNvPicPr preferRelativeResize="0"/>
          <p:nvPr/>
        </p:nvPicPr>
        <p:blipFill rotWithShape="1">
          <a:blip r:embed="rId4">
            <a:alphaModFix/>
          </a:blip>
          <a:srcRect b="0" l="0" r="0" t="0"/>
          <a:stretch/>
        </p:blipFill>
        <p:spPr>
          <a:xfrm>
            <a:off x="576922" y="4107746"/>
            <a:ext cx="2473236" cy="1702991"/>
          </a:xfrm>
          <a:prstGeom prst="rect">
            <a:avLst/>
          </a:prstGeom>
          <a:noFill/>
          <a:ln>
            <a:noFill/>
          </a:ln>
        </p:spPr>
      </p:pic>
      <p:pic>
        <p:nvPicPr>
          <p:cNvPr descr="畫面剪輯" id="152" name="Google Shape;152;p7"/>
          <p:cNvPicPr preferRelativeResize="0"/>
          <p:nvPr/>
        </p:nvPicPr>
        <p:blipFill rotWithShape="1">
          <a:blip r:embed="rId5">
            <a:alphaModFix/>
          </a:blip>
          <a:srcRect b="0" l="0" r="0" t="0"/>
          <a:stretch/>
        </p:blipFill>
        <p:spPr>
          <a:xfrm>
            <a:off x="3434242" y="4107746"/>
            <a:ext cx="2419095" cy="1649383"/>
          </a:xfrm>
          <a:prstGeom prst="rect">
            <a:avLst/>
          </a:prstGeom>
          <a:noFill/>
          <a:ln>
            <a:noFill/>
          </a:ln>
        </p:spPr>
      </p:pic>
      <p:pic>
        <p:nvPicPr>
          <p:cNvPr descr="畫面剪輯" id="153" name="Google Shape;153;p7"/>
          <p:cNvPicPr preferRelativeResize="0"/>
          <p:nvPr/>
        </p:nvPicPr>
        <p:blipFill rotWithShape="1">
          <a:blip r:embed="rId6">
            <a:alphaModFix/>
          </a:blip>
          <a:srcRect b="0" l="0" r="0" t="0"/>
          <a:stretch/>
        </p:blipFill>
        <p:spPr>
          <a:xfrm>
            <a:off x="6237421" y="4083545"/>
            <a:ext cx="2481593" cy="1654396"/>
          </a:xfrm>
          <a:prstGeom prst="rect">
            <a:avLst/>
          </a:prstGeom>
          <a:noFill/>
          <a:ln>
            <a:noFill/>
          </a:ln>
        </p:spPr>
      </p:pic>
      <p:pic>
        <p:nvPicPr>
          <p:cNvPr descr="畫面剪輯" id="154" name="Google Shape;154;p7"/>
          <p:cNvPicPr preferRelativeResize="0"/>
          <p:nvPr/>
        </p:nvPicPr>
        <p:blipFill rotWithShape="1">
          <a:blip r:embed="rId7">
            <a:alphaModFix/>
          </a:blip>
          <a:srcRect b="-435" l="-603" r="24124" t="435"/>
          <a:stretch/>
        </p:blipFill>
        <p:spPr>
          <a:xfrm>
            <a:off x="9210907" y="4083545"/>
            <a:ext cx="2019300" cy="18276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8"/>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zh-TW"/>
              <a:t>金屬</a:t>
            </a:r>
            <a:endParaRPr/>
          </a:p>
        </p:txBody>
      </p:sp>
      <p:sp>
        <p:nvSpPr>
          <p:cNvPr id="160" name="Google Shape;160;p8"/>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20"/>
              <a:buNone/>
            </a:pPr>
            <a:r>
              <a:rPr lang="zh-TW" sz="2220"/>
              <a:t>天然金屬蘊藏於礦石內，一般須經提煉才可以成為鈍金屬。合金則由不同的金屬混合而成。金屬一般有光澤，良好導熱和導電體，而且較容鑄造成不同的形狀。常用的金屬有很多種類，如鐵、銅、鋁等。</a:t>
            </a:r>
            <a:endParaRPr sz="222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aphicFrame>
        <p:nvGraphicFramePr>
          <p:cNvPr id="165" name="Google Shape;165;p9"/>
          <p:cNvGraphicFramePr/>
          <p:nvPr/>
        </p:nvGraphicFramePr>
        <p:xfrm>
          <a:off x="467592" y="210403"/>
          <a:ext cx="3000000" cy="3000000"/>
        </p:xfrm>
        <a:graphic>
          <a:graphicData uri="http://schemas.openxmlformats.org/drawingml/2006/table">
            <a:tbl>
              <a:tblPr bandRow="1" firstRow="1">
                <a:noFill/>
                <a:tableStyleId>{14B160C4-DBE4-476A-875F-A80F26CF1FCF}</a:tableStyleId>
              </a:tblPr>
              <a:tblGrid>
                <a:gridCol w="3712625"/>
                <a:gridCol w="3712625"/>
                <a:gridCol w="3712625"/>
              </a:tblGrid>
              <a:tr h="564300">
                <a:tc gridSpan="3">
                  <a:txBody>
                    <a:bodyPr/>
                    <a:lstStyle/>
                    <a:p>
                      <a:pPr indent="0" lvl="0" marL="0" marR="0" rtl="0" algn="ctr">
                        <a:lnSpc>
                          <a:spcPct val="100000"/>
                        </a:lnSpc>
                        <a:spcBef>
                          <a:spcPts val="0"/>
                        </a:spcBef>
                        <a:spcAft>
                          <a:spcPts val="0"/>
                        </a:spcAft>
                        <a:buClr>
                          <a:schemeClr val="dk1"/>
                        </a:buClr>
                        <a:buSzPts val="2800"/>
                        <a:buFont typeface="Calibri"/>
                        <a:buNone/>
                      </a:pPr>
                      <a:r>
                        <a:rPr lang="zh-TW" sz="2800"/>
                        <a:t>鐵金屬</a:t>
                      </a:r>
                      <a:endParaRPr sz="2800"/>
                    </a:p>
                  </a:txBody>
                  <a:tcPr marT="45725" marB="45725" marR="91450" marL="91450"/>
                </a:tc>
                <a:tc hMerge="1"/>
                <a:tc hMerge="1"/>
              </a:tr>
              <a:tr h="564300">
                <a:tc>
                  <a:txBody>
                    <a:bodyPr/>
                    <a:lstStyle/>
                    <a:p>
                      <a:pPr indent="0" lvl="0" marL="0" marR="0" rtl="0" algn="ctr">
                        <a:spcBef>
                          <a:spcPts val="0"/>
                        </a:spcBef>
                        <a:spcAft>
                          <a:spcPts val="0"/>
                        </a:spcAft>
                        <a:buNone/>
                      </a:pPr>
                      <a:r>
                        <a:rPr lang="zh-TW" sz="2800"/>
                        <a:t>鑄鐵</a:t>
                      </a:r>
                      <a:endParaRPr sz="2800"/>
                    </a:p>
                  </a:txBody>
                  <a:tcPr marT="45725" marB="45725" marR="91450" marL="91450"/>
                </a:tc>
                <a:tc>
                  <a:txBody>
                    <a:bodyPr/>
                    <a:lstStyle/>
                    <a:p>
                      <a:pPr indent="0" lvl="0" marL="0" marR="0" rtl="0" algn="ctr">
                        <a:lnSpc>
                          <a:spcPct val="100000"/>
                        </a:lnSpc>
                        <a:spcBef>
                          <a:spcPts val="0"/>
                        </a:spcBef>
                        <a:spcAft>
                          <a:spcPts val="0"/>
                        </a:spcAft>
                        <a:buClr>
                          <a:schemeClr val="dk1"/>
                        </a:buClr>
                        <a:buSzPts val="2800"/>
                        <a:buFont typeface="Calibri"/>
                        <a:buNone/>
                      </a:pPr>
                      <a:r>
                        <a:rPr lang="zh-TW" sz="2800"/>
                        <a:t>碳鋼</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2800"/>
                        <a:buFont typeface="Calibri"/>
                        <a:buNone/>
                      </a:pPr>
                      <a:r>
                        <a:rPr lang="zh-TW" sz="2800">
                          <a:solidFill>
                            <a:schemeClr val="dk1"/>
                          </a:solidFill>
                          <a:latin typeface="Calibri"/>
                          <a:ea typeface="Calibri"/>
                          <a:cs typeface="Calibri"/>
                          <a:sym typeface="Calibri"/>
                        </a:rPr>
                        <a:t>合金鋼</a:t>
                      </a:r>
                      <a:endParaRPr sz="2800">
                        <a:solidFill>
                          <a:schemeClr val="dk1"/>
                        </a:solidFill>
                        <a:latin typeface="Calibri"/>
                        <a:ea typeface="Calibri"/>
                        <a:cs typeface="Calibri"/>
                        <a:sym typeface="Calibri"/>
                      </a:endParaRPr>
                    </a:p>
                  </a:txBody>
                  <a:tcPr marT="45725" marB="45725" marR="91450" marL="91450"/>
                </a:tc>
              </a:tr>
              <a:tr h="1485900">
                <a:tc>
                  <a:txBody>
                    <a:bodyPr/>
                    <a:lstStyle/>
                    <a:p>
                      <a:pPr indent="0" lvl="0" marL="0" marR="0" rtl="0" algn="l">
                        <a:spcBef>
                          <a:spcPts val="0"/>
                        </a:spcBef>
                        <a:spcAft>
                          <a:spcPts val="0"/>
                        </a:spcAft>
                        <a:buNone/>
                      </a:pPr>
                      <a:r>
                        <a:rPr lang="zh-TW" sz="1800">
                          <a:solidFill>
                            <a:srgbClr val="724108"/>
                          </a:solidFill>
                          <a:latin typeface="Calibri"/>
                          <a:ea typeface="Calibri"/>
                          <a:cs typeface="Calibri"/>
                          <a:sym typeface="Calibri"/>
                        </a:rPr>
                        <a:t>鑄鐵含有約3%的碳和約1%的矽、磷、硫磺和錳等。高碳成分令鑄鐵非常硬、抗張強度 很低和很脆</a:t>
                      </a:r>
                      <a:endParaRPr sz="1800">
                        <a:solidFill>
                          <a:srgbClr val="724108"/>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724108"/>
                        </a:buClr>
                        <a:buSzPts val="1800"/>
                        <a:buFont typeface="Calibri"/>
                        <a:buNone/>
                      </a:pPr>
                      <a:r>
                        <a:rPr lang="zh-TW" sz="1800">
                          <a:solidFill>
                            <a:srgbClr val="724108"/>
                          </a:solidFill>
                          <a:latin typeface="Calibri"/>
                          <a:ea typeface="Calibri"/>
                          <a:cs typeface="Calibri"/>
                          <a:sym typeface="Calibri"/>
                        </a:rPr>
                        <a:t>碳鋼含有少量碳元素，表面呈灰黑色，可以再分為低碳鋼、中碳鋼和高碳鋼三大類。</a:t>
                      </a:r>
                      <a:endParaRPr sz="1800">
                        <a:solidFill>
                          <a:srgbClr val="724108"/>
                        </a:solidFill>
                        <a:latin typeface="Calibri"/>
                        <a:ea typeface="Calibri"/>
                        <a:cs typeface="Calibri"/>
                        <a:sym typeface="Calibri"/>
                      </a:endParaRPr>
                    </a:p>
                    <a:p>
                      <a:pPr indent="0" lvl="0" marL="0" marR="0" rtl="0" algn="l">
                        <a:spcBef>
                          <a:spcPts val="0"/>
                        </a:spcBef>
                        <a:spcAft>
                          <a:spcPts val="0"/>
                        </a:spcAft>
                        <a:buNone/>
                      </a:pPr>
                      <a:r>
                        <a:t/>
                      </a:r>
                      <a:endParaRPr sz="1800">
                        <a:solidFill>
                          <a:srgbClr val="724108"/>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zh-TW" sz="1800">
                          <a:solidFill>
                            <a:srgbClr val="724108"/>
                          </a:solidFill>
                          <a:latin typeface="Calibri"/>
                          <a:ea typeface="Calibri"/>
                          <a:cs typeface="Calibri"/>
                          <a:sym typeface="Calibri"/>
                        </a:rPr>
                        <a:t>假如再在碳鋼內加入少量的其他元素，例如硼、鉻、鈷、銅、鎳等，便可以產生合金鋼。</a:t>
                      </a:r>
                      <a:endParaRPr/>
                    </a:p>
                    <a:p>
                      <a:pPr indent="0" lvl="0" marL="0" marR="0" rtl="0" algn="l">
                        <a:spcBef>
                          <a:spcPts val="0"/>
                        </a:spcBef>
                        <a:spcAft>
                          <a:spcPts val="0"/>
                        </a:spcAft>
                        <a:buNone/>
                      </a:pPr>
                      <a:r>
                        <a:rPr lang="zh-TW" sz="1800">
                          <a:solidFill>
                            <a:srgbClr val="724108"/>
                          </a:solidFill>
                          <a:latin typeface="Calibri"/>
                          <a:ea typeface="Calibri"/>
                          <a:cs typeface="Calibri"/>
                          <a:sym typeface="Calibri"/>
                        </a:rPr>
                        <a:t>各種元素均可以改良鋼的物理和機械特性。合金鋼有許多種類，例子包括高速鋼和不鋼等。</a:t>
                      </a:r>
                      <a:endParaRPr sz="1800">
                        <a:solidFill>
                          <a:srgbClr val="724108"/>
                        </a:solidFill>
                        <a:latin typeface="Calibri"/>
                        <a:ea typeface="Calibri"/>
                        <a:cs typeface="Calibri"/>
                        <a:sym typeface="Calibri"/>
                      </a:endParaRPr>
                    </a:p>
                  </a:txBody>
                  <a:tcPr marT="45725" marB="45725" marR="91450" marL="91450"/>
                </a:tc>
              </a:tr>
              <a:tr h="1562100">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715650">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descr="畫面剪輯" id="166" name="Google Shape;166;p9"/>
          <p:cNvPicPr preferRelativeResize="0"/>
          <p:nvPr/>
        </p:nvPicPr>
        <p:blipFill rotWithShape="1">
          <a:blip r:embed="rId3">
            <a:alphaModFix/>
          </a:blip>
          <a:srcRect b="0" l="0" r="0" t="0"/>
          <a:stretch/>
        </p:blipFill>
        <p:spPr>
          <a:xfrm>
            <a:off x="5015690" y="4686954"/>
            <a:ext cx="2295702" cy="1821027"/>
          </a:xfrm>
          <a:prstGeom prst="rect">
            <a:avLst/>
          </a:prstGeom>
          <a:noFill/>
          <a:ln>
            <a:noFill/>
          </a:ln>
        </p:spPr>
      </p:pic>
      <p:pic>
        <p:nvPicPr>
          <p:cNvPr descr="畫面剪輯" id="167" name="Google Shape;167;p9"/>
          <p:cNvPicPr preferRelativeResize="0"/>
          <p:nvPr/>
        </p:nvPicPr>
        <p:blipFill rotWithShape="1">
          <a:blip r:embed="rId4">
            <a:alphaModFix/>
          </a:blip>
          <a:srcRect b="0" l="0" r="0" t="0"/>
          <a:stretch/>
        </p:blipFill>
        <p:spPr>
          <a:xfrm>
            <a:off x="8510430" y="4778629"/>
            <a:ext cx="1989594" cy="1729351"/>
          </a:xfrm>
          <a:prstGeom prst="rect">
            <a:avLst/>
          </a:prstGeom>
          <a:noFill/>
          <a:ln>
            <a:noFill/>
          </a:ln>
        </p:spPr>
      </p:pic>
      <p:pic>
        <p:nvPicPr>
          <p:cNvPr descr="畫面剪輯" id="168" name="Google Shape;168;p9"/>
          <p:cNvPicPr preferRelativeResize="0"/>
          <p:nvPr/>
        </p:nvPicPr>
        <p:blipFill rotWithShape="1">
          <a:blip r:embed="rId5">
            <a:alphaModFix/>
          </a:blip>
          <a:srcRect b="0" l="0" r="0" t="0"/>
          <a:stretch/>
        </p:blipFill>
        <p:spPr>
          <a:xfrm>
            <a:off x="4748899" y="2907722"/>
            <a:ext cx="2575283" cy="1637076"/>
          </a:xfrm>
          <a:prstGeom prst="rect">
            <a:avLst/>
          </a:prstGeom>
          <a:noFill/>
          <a:ln>
            <a:noFill/>
          </a:ln>
        </p:spPr>
      </p:pic>
      <p:pic>
        <p:nvPicPr>
          <p:cNvPr descr="畫面剪輯" id="169" name="Google Shape;169;p9"/>
          <p:cNvPicPr preferRelativeResize="0"/>
          <p:nvPr/>
        </p:nvPicPr>
        <p:blipFill rotWithShape="1">
          <a:blip r:embed="rId6">
            <a:alphaModFix/>
          </a:blip>
          <a:srcRect b="0" l="0" r="0" t="0"/>
          <a:stretch/>
        </p:blipFill>
        <p:spPr>
          <a:xfrm>
            <a:off x="1240077" y="4686954"/>
            <a:ext cx="2177887" cy="19532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回顧">
  <a:themeElements>
    <a:clrScheme name="回顧">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2020-06-02T01:20:39Z</dcterms:created>
  <dc:creator>leungsy</dc:creator>
</cp:coreProperties>
</file>