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8"/>
  </p:notesMasterIdLst>
  <p:sldIdLst>
    <p:sldId id="256" r:id="rId5"/>
    <p:sldId id="617" r:id="rId6"/>
    <p:sldId id="722" r:id="rId7"/>
    <p:sldId id="578" r:id="rId8"/>
    <p:sldId id="618" r:id="rId9"/>
    <p:sldId id="619" r:id="rId10"/>
    <p:sldId id="620" r:id="rId11"/>
    <p:sldId id="621" r:id="rId12"/>
    <p:sldId id="622" r:id="rId13"/>
    <p:sldId id="625" r:id="rId14"/>
    <p:sldId id="626" r:id="rId15"/>
    <p:sldId id="627" r:id="rId16"/>
    <p:sldId id="628" r:id="rId17"/>
    <p:sldId id="629" r:id="rId18"/>
    <p:sldId id="616" r:id="rId19"/>
    <p:sldId id="643" r:id="rId20"/>
    <p:sldId id="630" r:id="rId21"/>
    <p:sldId id="632" r:id="rId22"/>
    <p:sldId id="644" r:id="rId23"/>
    <p:sldId id="633" r:id="rId24"/>
    <p:sldId id="646" r:id="rId25"/>
    <p:sldId id="647" r:id="rId26"/>
    <p:sldId id="648" r:id="rId27"/>
    <p:sldId id="649" r:id="rId28"/>
    <p:sldId id="650" r:id="rId29"/>
    <p:sldId id="634" r:id="rId30"/>
    <p:sldId id="635" r:id="rId31"/>
    <p:sldId id="636" r:id="rId32"/>
    <p:sldId id="637" r:id="rId33"/>
    <p:sldId id="638" r:id="rId34"/>
    <p:sldId id="652" r:id="rId35"/>
    <p:sldId id="639" r:id="rId36"/>
    <p:sldId id="641" r:id="rId37"/>
    <p:sldId id="653" r:id="rId38"/>
    <p:sldId id="654" r:id="rId39"/>
    <p:sldId id="655" r:id="rId40"/>
    <p:sldId id="656" r:id="rId41"/>
    <p:sldId id="657" r:id="rId42"/>
    <p:sldId id="658" r:id="rId43"/>
    <p:sldId id="659" r:id="rId44"/>
    <p:sldId id="660" r:id="rId45"/>
    <p:sldId id="661" r:id="rId46"/>
    <p:sldId id="651" r:id="rId47"/>
    <p:sldId id="662" r:id="rId48"/>
    <p:sldId id="663" r:id="rId49"/>
    <p:sldId id="676" r:id="rId50"/>
    <p:sldId id="679" r:id="rId51"/>
    <p:sldId id="680" r:id="rId52"/>
    <p:sldId id="666" r:id="rId53"/>
    <p:sldId id="668" r:id="rId54"/>
    <p:sldId id="674" r:id="rId55"/>
    <p:sldId id="669" r:id="rId56"/>
    <p:sldId id="670" r:id="rId57"/>
    <p:sldId id="671" r:id="rId58"/>
    <p:sldId id="672" r:id="rId59"/>
    <p:sldId id="681" r:id="rId60"/>
    <p:sldId id="682" r:id="rId61"/>
    <p:sldId id="673" r:id="rId62"/>
    <p:sldId id="678" r:id="rId63"/>
    <p:sldId id="686" r:id="rId64"/>
    <p:sldId id="699" r:id="rId65"/>
    <p:sldId id="700" r:id="rId66"/>
    <p:sldId id="701" r:id="rId67"/>
    <p:sldId id="702" r:id="rId68"/>
    <p:sldId id="707" r:id="rId69"/>
    <p:sldId id="684" r:id="rId70"/>
    <p:sldId id="687" r:id="rId71"/>
    <p:sldId id="688" r:id="rId72"/>
    <p:sldId id="689" r:id="rId73"/>
    <p:sldId id="691" r:id="rId74"/>
    <p:sldId id="692" r:id="rId75"/>
    <p:sldId id="693" r:id="rId76"/>
    <p:sldId id="695" r:id="rId77"/>
    <p:sldId id="696" r:id="rId78"/>
    <p:sldId id="697" r:id="rId79"/>
    <p:sldId id="685" r:id="rId80"/>
    <p:sldId id="703" r:id="rId81"/>
    <p:sldId id="704" r:id="rId82"/>
    <p:sldId id="705" r:id="rId83"/>
    <p:sldId id="708" r:id="rId84"/>
    <p:sldId id="709" r:id="rId85"/>
    <p:sldId id="710" r:id="rId86"/>
    <p:sldId id="711" r:id="rId87"/>
    <p:sldId id="712" r:id="rId88"/>
    <p:sldId id="713" r:id="rId89"/>
    <p:sldId id="714" r:id="rId90"/>
    <p:sldId id="715" r:id="rId91"/>
    <p:sldId id="716" r:id="rId92"/>
    <p:sldId id="717" r:id="rId93"/>
    <p:sldId id="720" r:id="rId94"/>
    <p:sldId id="721" r:id="rId95"/>
    <p:sldId id="718" r:id="rId96"/>
    <p:sldId id="609" r:id="rId97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mond-T460s" initials="E" lastIdx="1" clrIdx="0">
    <p:extLst>
      <p:ext uri="{19B8F6BF-5375-455C-9EA6-DF929625EA0E}">
        <p15:presenceInfo xmlns:p15="http://schemas.microsoft.com/office/powerpoint/2012/main" userId="Edmond-T460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F2B5B"/>
    <a:srgbClr val="F37825"/>
    <a:srgbClr val="660066"/>
    <a:srgbClr val="66BDB5"/>
    <a:srgbClr val="0000FF"/>
    <a:srgbClr val="000000"/>
    <a:srgbClr val="66CEF5"/>
    <a:srgbClr val="009183"/>
    <a:srgbClr val="00A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CF81F2-0EC9-4C65-8BF8-DB6E8E142B82}" v="4058" dt="2018-09-19T05:20:09.4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7961" autoAdjust="0"/>
  </p:normalViewPr>
  <p:slideViewPr>
    <p:cSldViewPr snapToGrid="0">
      <p:cViewPr varScale="1">
        <p:scale>
          <a:sx n="101" d="100"/>
          <a:sy n="101" d="100"/>
        </p:scale>
        <p:origin x="81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theme" Target="theme/theme1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commentAuthors" Target="commentAuthors.xml"/><Relationship Id="rId10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microsoft.com/office/2015/10/relationships/revisionInfo" Target="revisionInfo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51CA9-D829-4B59-BDB4-DF58A0FFEDB4}" type="datetimeFigureOut">
              <a:rPr lang="zh-HK" altLang="en-US" smtClean="0"/>
              <a:t>10/5/2019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92D81-D5A9-47BB-A662-B7791EF964C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68681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F10A9-513A-441F-8566-6EE151CC137E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76075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F10A9-513A-441F-8566-6EE151CC137E}" type="slidenum">
              <a:rPr lang="zh-HK" altLang="en-US" smtClean="0"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9417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F10A9-513A-441F-8566-6EE151CC137E}" type="slidenum">
              <a:rPr lang="zh-HK" altLang="en-US" smtClean="0"/>
              <a:t>18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8766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F10A9-513A-441F-8566-6EE151CC137E}" type="slidenum">
              <a:rPr lang="zh-HK" altLang="en-US" smtClean="0"/>
              <a:t>20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41876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92D81-D5A9-47BB-A662-B7791EF964CF}" type="slidenum">
              <a:rPr lang="zh-HK" altLang="en-US" smtClean="0"/>
              <a:t>22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15476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F10A9-513A-441F-8566-6EE151CC137E}" type="slidenum">
              <a:rPr lang="zh-HK" altLang="en-US" smtClean="0"/>
              <a:t>26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56684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F10A9-513A-441F-8566-6EE151CC137E}" type="slidenum">
              <a:rPr lang="zh-HK" altLang="en-US" smtClean="0"/>
              <a:t>27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85122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F10A9-513A-441F-8566-6EE151CC137E}" type="slidenum">
              <a:rPr lang="zh-HK" altLang="en-US" smtClean="0"/>
              <a:t>28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18720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F10A9-513A-441F-8566-6EE151CC137E}" type="slidenum">
              <a:rPr lang="zh-HK" altLang="en-US" smtClean="0"/>
              <a:t>29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43098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F10A9-513A-441F-8566-6EE151CC137E}" type="slidenum">
              <a:rPr lang="zh-HK" altLang="en-US" smtClean="0"/>
              <a:t>30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71953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F10A9-513A-441F-8566-6EE151CC137E}" type="slidenum">
              <a:rPr lang="zh-HK" altLang="en-US" smtClean="0"/>
              <a:t>32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43609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F10A9-513A-441F-8566-6EE151CC137E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105428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F10A9-513A-441F-8566-6EE151CC137E}" type="slidenum">
              <a:rPr lang="zh-HK" altLang="en-US" smtClean="0"/>
              <a:t>33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057147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F10A9-513A-441F-8566-6EE151CC137E}" type="slidenum">
              <a:rPr lang="zh-HK" altLang="en-US" smtClean="0"/>
              <a:t>35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904058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F10A9-513A-441F-8566-6EE151CC137E}" type="slidenum">
              <a:rPr lang="zh-HK" altLang="en-US" smtClean="0"/>
              <a:t>36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40117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F10A9-513A-441F-8566-6EE151CC137E}" type="slidenum">
              <a:rPr lang="zh-HK" altLang="en-US" smtClean="0"/>
              <a:t>37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012106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F10A9-513A-441F-8566-6EE151CC137E}" type="slidenum">
              <a:rPr lang="zh-HK" altLang="en-US" smtClean="0"/>
              <a:t>38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244115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F10A9-513A-441F-8566-6EE151CC137E}" type="slidenum">
              <a:rPr lang="zh-HK" altLang="en-US" smtClean="0"/>
              <a:t>39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466479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F10A9-513A-441F-8566-6EE151CC137E}" type="slidenum">
              <a:rPr lang="zh-HK" altLang="en-US" smtClean="0"/>
              <a:t>40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310973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F10A9-513A-441F-8566-6EE151CC137E}" type="slidenum">
              <a:rPr lang="zh-HK" altLang="en-US" smtClean="0"/>
              <a:t>41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687722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F10A9-513A-441F-8566-6EE151CC137E}" type="slidenum">
              <a:rPr lang="zh-HK" altLang="en-US" smtClean="0"/>
              <a:t>42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994013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F10A9-513A-441F-8566-6EE151CC137E}" type="slidenum">
              <a:rPr lang="zh-HK" altLang="en-US" smtClean="0"/>
              <a:t>44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15863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F10A9-513A-441F-8566-6EE151CC137E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6595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F10A9-513A-441F-8566-6EE151CC137E}" type="slidenum">
              <a:rPr lang="zh-HK" altLang="en-US" smtClean="0"/>
              <a:t>45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789523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F10A9-513A-441F-8566-6EE151CC137E}" type="slidenum">
              <a:rPr lang="zh-HK" altLang="en-US" smtClean="0"/>
              <a:t>46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982758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F10A9-513A-441F-8566-6EE151CC137E}" type="slidenum">
              <a:rPr lang="zh-HK" altLang="en-US" smtClean="0"/>
              <a:t>47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592256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F10A9-513A-441F-8566-6EE151CC137E}" type="slidenum">
              <a:rPr lang="zh-HK" altLang="en-US" smtClean="0"/>
              <a:t>48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96444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F10A9-513A-441F-8566-6EE151CC137E}" type="slidenum">
              <a:rPr lang="zh-HK" altLang="en-US" smtClean="0"/>
              <a:t>49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966444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F10A9-513A-441F-8566-6EE151CC137E}" type="slidenum">
              <a:rPr lang="zh-HK" altLang="en-US" smtClean="0"/>
              <a:t>50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7543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F10A9-513A-441F-8566-6EE151CC137E}" type="slidenum">
              <a:rPr lang="zh-HK" altLang="en-US" smtClean="0"/>
              <a:t>52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972464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F10A9-513A-441F-8566-6EE151CC137E}" type="slidenum">
              <a:rPr lang="zh-HK" altLang="en-US" smtClean="0"/>
              <a:t>53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833819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F10A9-513A-441F-8566-6EE151CC137E}" type="slidenum">
              <a:rPr lang="zh-HK" altLang="en-US" smtClean="0"/>
              <a:t>54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536092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F10A9-513A-441F-8566-6EE151CC137E}" type="slidenum">
              <a:rPr lang="zh-HK" altLang="en-US" smtClean="0"/>
              <a:t>55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08346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F10A9-513A-441F-8566-6EE151CC137E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159834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92D81-D5A9-47BB-A662-B7791EF964CF}" type="slidenum">
              <a:rPr lang="zh-HK" altLang="en-US" smtClean="0"/>
              <a:t>56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028805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92D81-D5A9-47BB-A662-B7791EF964CF}" type="slidenum">
              <a:rPr lang="zh-HK" altLang="en-US" smtClean="0"/>
              <a:t>57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541106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F10A9-513A-441F-8566-6EE151CC137E}" type="slidenum">
              <a:rPr lang="zh-HK" altLang="en-US" smtClean="0"/>
              <a:t>58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348270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F10A9-513A-441F-8566-6EE151CC137E}" type="slidenum">
              <a:rPr lang="zh-HK" altLang="en-US" smtClean="0"/>
              <a:t>59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572111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92D81-D5A9-47BB-A662-B7791EF964CF}" type="slidenum">
              <a:rPr lang="zh-HK" altLang="en-US" smtClean="0"/>
              <a:t>62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6327370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92D81-D5A9-47BB-A662-B7791EF964CF}" type="slidenum">
              <a:rPr lang="zh-HK" altLang="en-US" smtClean="0"/>
              <a:t>64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9148180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F10A9-513A-441F-8566-6EE151CC137E}" type="slidenum">
              <a:rPr lang="zh-HK" altLang="en-US" smtClean="0"/>
              <a:t>66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1187373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F10A9-513A-441F-8566-6EE151CC137E}" type="slidenum">
              <a:rPr lang="zh-HK" altLang="en-US" smtClean="0"/>
              <a:t>76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742585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92D81-D5A9-47BB-A662-B7791EF964CF}" type="slidenum">
              <a:rPr lang="zh-HK" altLang="en-US" smtClean="0"/>
              <a:t>85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912312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92D81-D5A9-47BB-A662-B7791EF964CF}" type="slidenum">
              <a:rPr lang="zh-HK" altLang="en-US" smtClean="0"/>
              <a:t>91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86705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F10A9-513A-441F-8566-6EE151CC137E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79105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F10A9-513A-441F-8566-6EE151CC137E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02095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F10A9-513A-441F-8566-6EE151CC137E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90935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F10A9-513A-441F-8566-6EE151CC137E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01467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F10A9-513A-441F-8566-6EE151CC137E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65282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F0F475-2E7B-4716-96D8-0A44EC198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10CBD7A-7513-40C0-BE4A-B02CCF040F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A2E588F-198C-43E2-829A-AF2C0A344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B3B7-B150-470D-822D-6DE1717A8FE0}" type="datetimeFigureOut">
              <a:rPr lang="zh-HK" altLang="en-US" smtClean="0"/>
              <a:t>10/5/2019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CEB565F-D48E-48B4-B36E-35BCD2815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0BF8870-7AAD-4BA8-B7E1-A5E474F69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C8E6-68F4-4556-8CB2-545EF70A9AB8}" type="slidenum">
              <a:rPr lang="zh-HK" altLang="en-US" smtClean="0"/>
              <a:t>‹#›</a:t>
            </a:fld>
            <a:endParaRPr lang="zh-HK" altLang="en-US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7F1B79AF-6AF5-414B-A35D-8D260909831A}"/>
              </a:ext>
            </a:extLst>
          </p:cNvPr>
          <p:cNvGrpSpPr/>
          <p:nvPr userDrawn="1"/>
        </p:nvGrpSpPr>
        <p:grpSpPr>
          <a:xfrm>
            <a:off x="11124" y="-1"/>
            <a:ext cx="12169750" cy="6858001"/>
            <a:chOff x="11124" y="-1"/>
            <a:chExt cx="12169750" cy="6858001"/>
          </a:xfrm>
        </p:grpSpPr>
        <p:sp>
          <p:nvSpPr>
            <p:cNvPr id="8" name="直角三角形 7">
              <a:extLst>
                <a:ext uri="{FF2B5EF4-FFF2-40B4-BE49-F238E27FC236}">
                  <a16:creationId xmlns:a16="http://schemas.microsoft.com/office/drawing/2014/main" id="{6FFBC9A7-4C81-47F9-9B41-AE4891901D58}"/>
                </a:ext>
              </a:extLst>
            </p:cNvPr>
            <p:cNvSpPr/>
            <p:nvPr/>
          </p:nvSpPr>
          <p:spPr>
            <a:xfrm rot="5400000">
              <a:off x="-1722688" y="1733811"/>
              <a:ext cx="5373282" cy="1905657"/>
            </a:xfrm>
            <a:prstGeom prst="rtTriangle">
              <a:avLst/>
            </a:prstGeom>
            <a:solidFill>
              <a:srgbClr val="00ADE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599FB9E2-B023-42E2-B361-5DA4661CD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01720" y="285316"/>
              <a:ext cx="1314884" cy="1314884"/>
            </a:xfrm>
            <a:prstGeom prst="rect">
              <a:avLst/>
            </a:prstGeom>
          </p:spPr>
        </p:pic>
        <p:sp>
          <p:nvSpPr>
            <p:cNvPr id="10" name="直角三角形 9">
              <a:extLst>
                <a:ext uri="{FF2B5EF4-FFF2-40B4-BE49-F238E27FC236}">
                  <a16:creationId xmlns:a16="http://schemas.microsoft.com/office/drawing/2014/main" id="{80FD3B45-F18E-4A07-93C7-2091CFE52382}"/>
                </a:ext>
              </a:extLst>
            </p:cNvPr>
            <p:cNvSpPr/>
            <p:nvPr/>
          </p:nvSpPr>
          <p:spPr>
            <a:xfrm rot="16200000">
              <a:off x="8883127" y="3560254"/>
              <a:ext cx="4689835" cy="1905658"/>
            </a:xfrm>
            <a:prstGeom prst="rtTriangle">
              <a:avLst/>
            </a:prstGeom>
            <a:solidFill>
              <a:srgbClr val="0F2B5B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2229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12EFF9-58AB-4C17-BF84-D6DF00FEC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3A30FEF-E378-4A75-BB2D-21F9C5EC8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1A4E57B-0E07-4FC3-B0E2-5E20FEE7B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B3B7-B150-470D-822D-6DE1717A8FE0}" type="datetimeFigureOut">
              <a:rPr lang="zh-HK" altLang="en-US" smtClean="0"/>
              <a:t>10/5/2019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2CB58CF-5176-46FE-85AB-DF84BF054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6015FFA-4B92-404A-8720-6BE60E488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C8E6-68F4-4556-8CB2-545EF70A9AB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42108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102A0D5-6973-4286-B338-56370ADA16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1747CFF-03AD-406D-8D2D-38D75D568D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8C29BBD-4638-431B-8466-3D2A36141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B3B7-B150-470D-822D-6DE1717A8FE0}" type="datetimeFigureOut">
              <a:rPr lang="zh-HK" altLang="en-US" smtClean="0"/>
              <a:t>10/5/2019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C136D74-4C81-4488-81F2-9A79A37C8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3DE34D1-6477-403C-B78C-5006F3E3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C8E6-68F4-4556-8CB2-545EF70A9AB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978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53316F-D6A7-4DDD-B11B-7ACA6A2DE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9212E1A-2F6D-4EEE-8767-2162B8E5F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BAE28C-30D0-4D17-A1F4-0A1BC8FD4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B3B7-B150-470D-822D-6DE1717A8FE0}" type="datetimeFigureOut">
              <a:rPr lang="zh-HK" altLang="en-US" smtClean="0"/>
              <a:t>10/5/2019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8D53912-5E4E-4DF8-94FE-9CD96BB12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64C7C6D-ED90-44A7-A377-498DA3F21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C8E6-68F4-4556-8CB2-545EF70A9AB8}" type="slidenum">
              <a:rPr lang="zh-HK" altLang="en-US" smtClean="0"/>
              <a:t>‹#›</a:t>
            </a:fld>
            <a:endParaRPr lang="zh-HK" altLang="en-US"/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7F1B79AF-6AF5-414B-A35D-8D260909831A}"/>
              </a:ext>
            </a:extLst>
          </p:cNvPr>
          <p:cNvGrpSpPr/>
          <p:nvPr userDrawn="1"/>
        </p:nvGrpSpPr>
        <p:grpSpPr>
          <a:xfrm>
            <a:off x="-4918" y="-1"/>
            <a:ext cx="11705480" cy="5373282"/>
            <a:chOff x="11124" y="-1"/>
            <a:chExt cx="11705480" cy="5373282"/>
          </a:xfrm>
        </p:grpSpPr>
        <p:sp>
          <p:nvSpPr>
            <p:cNvPr id="13" name="直角三角形 12">
              <a:extLst>
                <a:ext uri="{FF2B5EF4-FFF2-40B4-BE49-F238E27FC236}">
                  <a16:creationId xmlns:a16="http://schemas.microsoft.com/office/drawing/2014/main" id="{6FFBC9A7-4C81-47F9-9B41-AE4891901D58}"/>
                </a:ext>
              </a:extLst>
            </p:cNvPr>
            <p:cNvSpPr/>
            <p:nvPr/>
          </p:nvSpPr>
          <p:spPr>
            <a:xfrm rot="5400000">
              <a:off x="-1722688" y="1733811"/>
              <a:ext cx="5373282" cy="1905657"/>
            </a:xfrm>
            <a:prstGeom prst="rtTriangle">
              <a:avLst/>
            </a:prstGeom>
            <a:solidFill>
              <a:srgbClr val="92D05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599FB9E2-B023-42E2-B361-5DA4661CD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01720" y="285316"/>
              <a:ext cx="1314884" cy="1314884"/>
            </a:xfrm>
            <a:prstGeom prst="rect">
              <a:avLst/>
            </a:prstGeom>
          </p:spPr>
        </p:pic>
      </p:grpSp>
      <p:sp>
        <p:nvSpPr>
          <p:cNvPr id="17" name="直角三角形 16">
            <a:extLst>
              <a:ext uri="{FF2B5EF4-FFF2-40B4-BE49-F238E27FC236}">
                <a16:creationId xmlns:a16="http://schemas.microsoft.com/office/drawing/2014/main" id="{F8AF4C20-611F-4963-98AA-CFBEE66208A2}"/>
              </a:ext>
            </a:extLst>
          </p:cNvPr>
          <p:cNvSpPr/>
          <p:nvPr userDrawn="1"/>
        </p:nvSpPr>
        <p:spPr>
          <a:xfrm>
            <a:off x="11124" y="5349874"/>
            <a:ext cx="10264091" cy="1508125"/>
          </a:xfrm>
          <a:prstGeom prst="rtTriangle">
            <a:avLst/>
          </a:prstGeom>
          <a:solidFill>
            <a:srgbClr val="00918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8684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388189" y="-155275"/>
            <a:ext cx="2432649" cy="563304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C28FF55-DDE2-495A-A252-2AC81E8F1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4E6DBE0-318D-4D08-AAF5-818AE849B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217F5BE-20D0-4935-8A87-6DD0F8147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B3B7-B150-470D-822D-6DE1717A8FE0}" type="datetimeFigureOut">
              <a:rPr lang="zh-HK" altLang="en-US" smtClean="0"/>
              <a:t>10/5/2019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EA54439-77FC-45BD-8397-B464D8182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FD89DF2-4C60-4DF6-B0E5-61F57104E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C8E6-68F4-4556-8CB2-545EF70A9AB8}" type="slidenum">
              <a:rPr lang="zh-HK" altLang="en-US" smtClean="0"/>
              <a:t>‹#›</a:t>
            </a:fld>
            <a:endParaRPr lang="zh-HK" altLang="en-US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7F1B79AF-6AF5-414B-A35D-8D260909831A}"/>
              </a:ext>
            </a:extLst>
          </p:cNvPr>
          <p:cNvGrpSpPr/>
          <p:nvPr userDrawn="1"/>
        </p:nvGrpSpPr>
        <p:grpSpPr>
          <a:xfrm>
            <a:off x="11124" y="285316"/>
            <a:ext cx="12169750" cy="6572684"/>
            <a:chOff x="11124" y="285316"/>
            <a:chExt cx="12169750" cy="6572684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599FB9E2-B023-42E2-B361-5DA4661CD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01720" y="285316"/>
              <a:ext cx="1314884" cy="1314884"/>
            </a:xfrm>
            <a:prstGeom prst="rect">
              <a:avLst/>
            </a:prstGeom>
          </p:spPr>
        </p:pic>
        <p:sp>
          <p:nvSpPr>
            <p:cNvPr id="11" name="直角三角形 10">
              <a:extLst>
                <a:ext uri="{FF2B5EF4-FFF2-40B4-BE49-F238E27FC236}">
                  <a16:creationId xmlns:a16="http://schemas.microsoft.com/office/drawing/2014/main" id="{80FD3B45-F18E-4A07-93C7-2091CFE52382}"/>
                </a:ext>
              </a:extLst>
            </p:cNvPr>
            <p:cNvSpPr/>
            <p:nvPr/>
          </p:nvSpPr>
          <p:spPr>
            <a:xfrm rot="16200000">
              <a:off x="8883127" y="3560254"/>
              <a:ext cx="4689835" cy="1905658"/>
            </a:xfrm>
            <a:prstGeom prst="rtTriangle">
              <a:avLst/>
            </a:prstGeom>
            <a:solidFill>
              <a:srgbClr val="0F2B5B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  <p:sp>
          <p:nvSpPr>
            <p:cNvPr id="12" name="直角三角形 11">
              <a:extLst>
                <a:ext uri="{FF2B5EF4-FFF2-40B4-BE49-F238E27FC236}">
                  <a16:creationId xmlns:a16="http://schemas.microsoft.com/office/drawing/2014/main" id="{950C85ED-4EA2-4F7D-AD6F-B14191161A19}"/>
                </a:ext>
              </a:extLst>
            </p:cNvPr>
            <p:cNvSpPr/>
            <p:nvPr/>
          </p:nvSpPr>
          <p:spPr>
            <a:xfrm>
              <a:off x="11124" y="5349874"/>
              <a:ext cx="10264091" cy="1508125"/>
            </a:xfrm>
            <a:prstGeom prst="rtTriangle">
              <a:avLst/>
            </a:prstGeom>
            <a:solidFill>
              <a:srgbClr val="009183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12086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141D27-4A0E-47AC-8E56-933249A11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FB6177-E3DA-4913-BB7E-934ACE65F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09CB91E-7ACA-4206-B14E-A9BAFC2FD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9BA8643-0DF1-4D85-A1F4-06D5892A7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B3B7-B150-470D-822D-6DE1717A8FE0}" type="datetimeFigureOut">
              <a:rPr lang="zh-HK" altLang="en-US" smtClean="0"/>
              <a:t>10/5/2019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9FE13ED-B48F-4BB0-AA0F-C5D256EC6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7B00B42-2481-41C3-819C-0386C4D0E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C8E6-68F4-4556-8CB2-545EF70A9AB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41419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BD8720-7613-4EF4-9C07-6C8C6E260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B78060E-52CE-45E0-BBC8-03E3D5A3F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6A5340F-F7E1-40A8-95C0-7176AD158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9CFBA9D-C923-45C0-93DD-C88D92D96B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5A54247-D908-4CBC-A27F-0FD129979F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BEF5C13-E8A5-48C8-A6D9-BA68A8471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B3B7-B150-470D-822D-6DE1717A8FE0}" type="datetimeFigureOut">
              <a:rPr lang="zh-HK" altLang="en-US" smtClean="0"/>
              <a:t>10/5/2019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CC2BAAD-7C4D-4F09-B0D7-7BF4AE9F7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FF010B0-A71F-46F9-BE3F-E8B599A92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C8E6-68F4-4556-8CB2-545EF70A9AB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3931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5612F7-04D3-44D5-9445-CC8CDC2CE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50B64BB-F69C-4C24-B353-E2E02A6A0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B3B7-B150-470D-822D-6DE1717A8FE0}" type="datetimeFigureOut">
              <a:rPr lang="zh-HK" altLang="en-US" smtClean="0"/>
              <a:t>10/5/2019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62643C3-8E43-4334-B418-0CCB69A03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7456A6A-C3D9-453B-B896-9E1EEB9EB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C8E6-68F4-4556-8CB2-545EF70A9AB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103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BD09517-F77E-4288-B9E4-1EB337C90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B3B7-B150-470D-822D-6DE1717A8FE0}" type="datetimeFigureOut">
              <a:rPr lang="zh-HK" altLang="en-US" smtClean="0"/>
              <a:t>10/5/2019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38B3589-D4A0-4728-8C7D-877C77EF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3886A3B-D681-4400-9F42-08524DA62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C8E6-68F4-4556-8CB2-545EF70A9AB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44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8A0DB0-102E-417E-82BC-49C42D56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7AC60D9-EC40-4A7A-9FBD-20A7B988F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C3DCB39-50F8-4043-90A8-6754A8EF49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1E531B2-734B-467F-92C3-99DD4EE3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B3B7-B150-470D-822D-6DE1717A8FE0}" type="datetimeFigureOut">
              <a:rPr lang="zh-HK" altLang="en-US" smtClean="0"/>
              <a:t>10/5/2019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BE058D9-4724-4D8C-B5DB-2171F1181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98697D7-5064-47B4-9757-53F46B51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C8E6-68F4-4556-8CB2-545EF70A9AB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48989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4A37DC-4507-48B1-AD4C-F60DFD83C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4589DB6-EDF2-447C-914C-BE1DA8318B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B2D2B8E-4065-4E16-8512-29FC04552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1A35FB4-7300-4E06-AFA4-4523E0788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B3B7-B150-470D-822D-6DE1717A8FE0}" type="datetimeFigureOut">
              <a:rPr lang="zh-HK" altLang="en-US" smtClean="0"/>
              <a:t>10/5/2019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13F5378-40E5-47F7-A4A4-85812ECBE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536DF70-60F3-4FA9-A42B-6C7DF5D5B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C8E6-68F4-4556-8CB2-545EF70A9AB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4498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85B8ED3-021F-4BAC-8F9F-98775BF1F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99CF6AF-0947-4160-887D-7B1F0F256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FF4486F-B93B-4053-9EC4-75A829F2B6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1B3B7-B150-470D-822D-6DE1717A8FE0}" type="datetimeFigureOut">
              <a:rPr lang="zh-HK" altLang="en-US" smtClean="0"/>
              <a:t>10/5/2019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AE7E678-86D8-4382-B731-8C2E34FE84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F7674E8-1BED-427C-8834-5C0EED74E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9C8E6-68F4-4556-8CB2-545EF70A9AB8}" type="slidenum">
              <a:rPr lang="zh-HK" altLang="en-US" smtClean="0"/>
              <a:t>‹#›</a:t>
            </a:fld>
            <a:endParaRPr lang="zh-HK" altLang="en-US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7F1B79AF-6AF5-414B-A35D-8D260909831A}"/>
              </a:ext>
            </a:extLst>
          </p:cNvPr>
          <p:cNvGrpSpPr/>
          <p:nvPr userDrawn="1"/>
        </p:nvGrpSpPr>
        <p:grpSpPr>
          <a:xfrm>
            <a:off x="0" y="0"/>
            <a:ext cx="11705480" cy="5373282"/>
            <a:chOff x="11124" y="-1"/>
            <a:chExt cx="11705480" cy="5373282"/>
          </a:xfrm>
        </p:grpSpPr>
        <p:sp>
          <p:nvSpPr>
            <p:cNvPr id="8" name="直角三角形 7">
              <a:extLst>
                <a:ext uri="{FF2B5EF4-FFF2-40B4-BE49-F238E27FC236}">
                  <a16:creationId xmlns:a16="http://schemas.microsoft.com/office/drawing/2014/main" id="{6FFBC9A7-4C81-47F9-9B41-AE4891901D58}"/>
                </a:ext>
              </a:extLst>
            </p:cNvPr>
            <p:cNvSpPr/>
            <p:nvPr/>
          </p:nvSpPr>
          <p:spPr>
            <a:xfrm rot="5400000">
              <a:off x="-1722688" y="1733811"/>
              <a:ext cx="5373282" cy="1905657"/>
            </a:xfrm>
            <a:prstGeom prst="rtTriangle">
              <a:avLst/>
            </a:prstGeom>
            <a:solidFill>
              <a:srgbClr val="00ADE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599FB9E2-B023-42E2-B361-5DA4661CD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01720" y="285316"/>
              <a:ext cx="1314884" cy="13148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669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arduino.cc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sparks.gogo.co.nz/ch340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1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0.png"/><Relationship Id="rId4" Type="http://schemas.openxmlformats.org/officeDocument/2006/relationships/image" Target="../media/image91.jpe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0.png"/><Relationship Id="rId4" Type="http://schemas.openxmlformats.org/officeDocument/2006/relationships/image" Target="../media/image91.jpe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70.jpe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91.jpeg"/><Relationship Id="rId4" Type="http://schemas.openxmlformats.org/officeDocument/2006/relationships/image" Target="../media/image67.jpeg"/><Relationship Id="rId9" Type="http://schemas.openxmlformats.org/officeDocument/2006/relationships/image" Target="../media/image106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>
            <a:extLst>
              <a:ext uri="{FF2B5EF4-FFF2-40B4-BE49-F238E27FC236}">
                <a16:creationId xmlns:a16="http://schemas.microsoft.com/office/drawing/2014/main" id="{7F1B79AF-6AF5-414B-A35D-8D260909831A}"/>
              </a:ext>
            </a:extLst>
          </p:cNvPr>
          <p:cNvGrpSpPr/>
          <p:nvPr/>
        </p:nvGrpSpPr>
        <p:grpSpPr>
          <a:xfrm>
            <a:off x="11124" y="-1"/>
            <a:ext cx="12169750" cy="6858001"/>
            <a:chOff x="11124" y="-1"/>
            <a:chExt cx="12169750" cy="6858001"/>
          </a:xfrm>
        </p:grpSpPr>
        <p:sp>
          <p:nvSpPr>
            <p:cNvPr id="9" name="直角三角形 8">
              <a:extLst>
                <a:ext uri="{FF2B5EF4-FFF2-40B4-BE49-F238E27FC236}">
                  <a16:creationId xmlns:a16="http://schemas.microsoft.com/office/drawing/2014/main" id="{6FFBC9A7-4C81-47F9-9B41-AE4891901D58}"/>
                </a:ext>
              </a:extLst>
            </p:cNvPr>
            <p:cNvSpPr/>
            <p:nvPr/>
          </p:nvSpPr>
          <p:spPr>
            <a:xfrm rot="5400000">
              <a:off x="-1722688" y="1733811"/>
              <a:ext cx="5373282" cy="1905657"/>
            </a:xfrm>
            <a:prstGeom prst="rtTriangle">
              <a:avLst/>
            </a:prstGeom>
            <a:solidFill>
              <a:srgbClr val="00ADE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599FB9E2-B023-42E2-B361-5DA4661CD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01720" y="285316"/>
              <a:ext cx="1314884" cy="1314884"/>
            </a:xfrm>
            <a:prstGeom prst="rect">
              <a:avLst/>
            </a:prstGeom>
          </p:spPr>
        </p:pic>
        <p:sp>
          <p:nvSpPr>
            <p:cNvPr id="8" name="直角三角形 7">
              <a:extLst>
                <a:ext uri="{FF2B5EF4-FFF2-40B4-BE49-F238E27FC236}">
                  <a16:creationId xmlns:a16="http://schemas.microsoft.com/office/drawing/2014/main" id="{80FD3B45-F18E-4A07-93C7-2091CFE52382}"/>
                </a:ext>
              </a:extLst>
            </p:cNvPr>
            <p:cNvSpPr/>
            <p:nvPr/>
          </p:nvSpPr>
          <p:spPr>
            <a:xfrm rot="16200000">
              <a:off x="8883127" y="3560254"/>
              <a:ext cx="4689835" cy="1905658"/>
            </a:xfrm>
            <a:prstGeom prst="rtTriangle">
              <a:avLst/>
            </a:prstGeom>
            <a:solidFill>
              <a:srgbClr val="0F2B5B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  <p:sp>
          <p:nvSpPr>
            <p:cNvPr id="10" name="直角三角形 9">
              <a:extLst>
                <a:ext uri="{FF2B5EF4-FFF2-40B4-BE49-F238E27FC236}">
                  <a16:creationId xmlns:a16="http://schemas.microsoft.com/office/drawing/2014/main" id="{950C85ED-4EA2-4F7D-AD6F-B14191161A19}"/>
                </a:ext>
              </a:extLst>
            </p:cNvPr>
            <p:cNvSpPr/>
            <p:nvPr/>
          </p:nvSpPr>
          <p:spPr>
            <a:xfrm>
              <a:off x="11124" y="5349874"/>
              <a:ext cx="10264091" cy="1508125"/>
            </a:xfrm>
            <a:prstGeom prst="rtTriangle">
              <a:avLst/>
            </a:prstGeom>
            <a:solidFill>
              <a:srgbClr val="009183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</p:grpSp>
      <p:sp>
        <p:nvSpPr>
          <p:cNvPr id="12" name="副標題 2">
            <a:extLst>
              <a:ext uri="{FF2B5EF4-FFF2-40B4-BE49-F238E27FC236}">
                <a16:creationId xmlns:a16="http://schemas.microsoft.com/office/drawing/2014/main" id="{12DC115A-3651-4692-A7AE-7ED621586D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76" y="5506064"/>
            <a:ext cx="12169750" cy="821583"/>
          </a:xfrm>
        </p:spPr>
        <p:txBody>
          <a:bodyPr/>
          <a:lstStyle/>
          <a:p>
            <a:r>
              <a:rPr lang="en-US" altLang="zh-HK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---11 May 2019-</a:t>
            </a:r>
            <a:r>
              <a:rPr lang="en-US" altLang="zh-HK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--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86322FA-90CE-4F8E-AF93-B865EBDD5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68165"/>
            <a:ext cx="12192000" cy="3048926"/>
          </a:xfrm>
        </p:spPr>
        <p:txBody>
          <a:bodyPr anchor="t">
            <a:normAutofit/>
          </a:bodyPr>
          <a:lstStyle/>
          <a:p>
            <a:r>
              <a:rPr lang="en-US" altLang="zh-HK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Model Blimp Design </a:t>
            </a:r>
            <a:r>
              <a:rPr lang="en-US" altLang="zh-HK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Competition</a:t>
            </a:r>
            <a:br>
              <a:rPr lang="en-US" altLang="zh-HK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altLang="zh-HK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Programming Workshop</a:t>
            </a:r>
            <a:br>
              <a:rPr lang="en-US" altLang="zh-HK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altLang="zh-HK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by </a:t>
            </a:r>
            <a:br>
              <a:rPr lang="en-US" altLang="zh-HK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altLang="zh-HK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Youth College (International) / VTC</a:t>
            </a:r>
            <a:endParaRPr lang="zh-HK" alt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587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/>
              <a:t>Arduino Board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early Arduino </a:t>
            </a:r>
            <a:r>
              <a:rPr lang="en-US" dirty="0" smtClean="0"/>
              <a:t>board </a:t>
            </a:r>
            <a:r>
              <a:rPr lang="en-US" dirty="0"/>
              <a:t>with an RS-232 serial interface (upper left) </a:t>
            </a:r>
          </a:p>
        </p:txBody>
      </p:sp>
      <p:pic>
        <p:nvPicPr>
          <p:cNvPr id="1026" name="Picture 2" descr="http://upload.wikimedia.org/wikipedia/commons/thumb/6/6c/Arduino316.jpg/1280px-Arduino31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9697" y="2701750"/>
            <a:ext cx="5989599" cy="416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534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/>
              <a:t>Arduino Board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official Arduino Uno with descriptions of the I/O locations</a:t>
            </a:r>
          </a:p>
        </p:txBody>
      </p:sp>
      <p:pic>
        <p:nvPicPr>
          <p:cNvPr id="2050" name="Picture 2" descr="http://upload.wikimedia.org/wikipedia/commons/9/9d/UnoConnec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1744" y="2752724"/>
            <a:ext cx="5760846" cy="410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967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/>
              <a:t>Arduino Board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Smallest Arduino Compatible Board</a:t>
            </a:r>
          </a:p>
        </p:txBody>
      </p:sp>
      <p:pic>
        <p:nvPicPr>
          <p:cNvPr id="13314" name="Picture 2" descr="http://www.seeedstudio.com/blog/wp-content/uploads/2013/07/BDN_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5760" y="2575025"/>
            <a:ext cx="4795292" cy="359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695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/>
              <a:t>Arduino Board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DIY Arduino Board</a:t>
            </a:r>
            <a:endParaRPr lang="en-US" dirty="0"/>
          </a:p>
        </p:txBody>
      </p:sp>
      <p:pic>
        <p:nvPicPr>
          <p:cNvPr id="3074" name="Picture 2" descr="IMG_09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5720" y="2378074"/>
            <a:ext cx="590550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178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 err="1" smtClean="0"/>
              <a:t>Wifi</a:t>
            </a:r>
            <a:r>
              <a:rPr lang="en-US" altLang="zh-HK" dirty="0"/>
              <a:t> </a:t>
            </a:r>
            <a:r>
              <a:rPr lang="en-US" altLang="zh-HK" dirty="0" smtClean="0"/>
              <a:t>+ Processor =&gt; ESP8266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An integrated with </a:t>
            </a:r>
            <a:r>
              <a:rPr lang="en-US" altLang="zh-HK" dirty="0" err="1" smtClean="0"/>
              <a:t>Wifi</a:t>
            </a:r>
            <a:r>
              <a:rPr lang="en-US" altLang="zh-HK" dirty="0" smtClean="0"/>
              <a:t> microchip and microcontroller capability produced by manufacturer – </a:t>
            </a:r>
            <a:r>
              <a:rPr lang="en-US" altLang="zh-HK" dirty="0" err="1" smtClean="0"/>
              <a:t>Espressif</a:t>
            </a:r>
            <a:r>
              <a:rPr lang="en-US" altLang="zh-HK" dirty="0" smtClean="0"/>
              <a:t> Systems in Shanghai</a:t>
            </a:r>
          </a:p>
          <a:p>
            <a:r>
              <a:rPr lang="en-US" altLang="zh-HK" dirty="0" smtClean="0"/>
              <a:t>IEEE 802.11 b/g/n </a:t>
            </a:r>
            <a:r>
              <a:rPr lang="en-US" altLang="zh-HK" dirty="0" err="1" smtClean="0"/>
              <a:t>Wifi</a:t>
            </a:r>
            <a:r>
              <a:rPr lang="en-US" altLang="zh-HK" dirty="0" smtClean="0"/>
              <a:t> (2.4G)</a:t>
            </a:r>
          </a:p>
          <a:p>
            <a:r>
              <a:rPr lang="en-US" altLang="zh-HK" dirty="0"/>
              <a:t>32-bit </a:t>
            </a:r>
            <a:r>
              <a:rPr lang="en-US" altLang="zh-HK" dirty="0" smtClean="0"/>
              <a:t>microcontroller</a:t>
            </a:r>
          </a:p>
          <a:p>
            <a:r>
              <a:rPr lang="en-US" altLang="zh-HK" dirty="0"/>
              <a:t>@ 80 MHz (default) or 160 </a:t>
            </a:r>
            <a:r>
              <a:rPr lang="en-US" altLang="zh-HK" dirty="0" smtClean="0"/>
              <a:t>MHz</a:t>
            </a:r>
          </a:p>
          <a:p>
            <a:r>
              <a:rPr lang="en-US" altLang="zh-HK" dirty="0"/>
              <a:t>32 KiB instruction, 80 KiB user data</a:t>
            </a:r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472641">
            <a:off x="7907592" y="2730755"/>
            <a:ext cx="2782529" cy="410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0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Pinout of D1 mini (ESP8266)</a:t>
            </a:r>
            <a:endParaRPr lang="zh-HK" altLang="en-US" dirty="0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480" y="1690688"/>
            <a:ext cx="9171039" cy="5502623"/>
          </a:xfrm>
        </p:spPr>
      </p:pic>
      <p:sp>
        <p:nvSpPr>
          <p:cNvPr id="11" name="文字方塊 10"/>
          <p:cNvSpPr txBox="1"/>
          <p:nvPr/>
        </p:nvSpPr>
        <p:spPr>
          <a:xfrm>
            <a:off x="6095999" y="4646288"/>
            <a:ext cx="658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err="1" smtClean="0"/>
              <a:t>MiniUSB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07573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3029745"/>
            <a:ext cx="10515600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HK" b="1" dirty="0" smtClean="0"/>
              <a:t>2. </a:t>
            </a:r>
            <a:r>
              <a:rPr lang="en-US" altLang="zh-HK" dirty="0"/>
              <a:t>Installation of </a:t>
            </a:r>
            <a:r>
              <a:rPr lang="en-US" altLang="zh-HK" dirty="0" smtClean="0"/>
              <a:t>Arduino </a:t>
            </a:r>
            <a:r>
              <a:rPr lang="en-US" altLang="zh-HK" dirty="0"/>
              <a:t>IDE </a:t>
            </a:r>
            <a:r>
              <a:rPr lang="en-US" altLang="zh-HK" dirty="0" smtClean="0"/>
              <a:t/>
            </a:r>
            <a:br>
              <a:rPr lang="en-US" altLang="zh-HK" dirty="0" smtClean="0"/>
            </a:br>
            <a:r>
              <a:rPr lang="en-US" altLang="zh-HK" dirty="0" smtClean="0"/>
              <a:t>and </a:t>
            </a:r>
            <a:br>
              <a:rPr lang="en-US" altLang="zh-HK" dirty="0" smtClean="0"/>
            </a:br>
            <a:r>
              <a:rPr lang="en-US" altLang="zh-HK" dirty="0" smtClean="0"/>
              <a:t>CH340 </a:t>
            </a:r>
            <a:r>
              <a:rPr lang="en-US" altLang="zh-HK" dirty="0"/>
              <a:t>Driver </a:t>
            </a:r>
            <a:r>
              <a:rPr lang="en-US" altLang="zh-HK" dirty="0" smtClean="0"/>
              <a:t/>
            </a:r>
            <a:br>
              <a:rPr lang="en-US" altLang="zh-HK" dirty="0" smtClean="0"/>
            </a:br>
            <a:r>
              <a:rPr lang="en-US" altLang="zh-HK" dirty="0" smtClean="0"/>
              <a:t>for </a:t>
            </a:r>
            <a:r>
              <a:rPr lang="en-US" altLang="zh-HK" dirty="0"/>
              <a:t>ESP8266</a:t>
            </a:r>
            <a:br>
              <a:rPr lang="en-US" altLang="zh-HK" dirty="0"/>
            </a:br>
            <a:endParaRPr lang="zh-HK" altLang="en-US" b="1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013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Step 1 : Arduino </a:t>
            </a:r>
            <a:r>
              <a:rPr lang="en-US" altLang="zh-HK" dirty="0"/>
              <a:t>IDE and CH340 </a:t>
            </a:r>
            <a:r>
              <a:rPr lang="en-US" altLang="zh-HK" dirty="0" smtClean="0"/>
              <a:t>Driver</a:t>
            </a:r>
            <a:br>
              <a:rPr lang="en-US" altLang="zh-HK" dirty="0" smtClean="0"/>
            </a:br>
            <a:r>
              <a:rPr lang="en-US" altLang="zh-HK" dirty="0" smtClean="0"/>
              <a:t>for </a:t>
            </a:r>
            <a:r>
              <a:rPr lang="en-US" altLang="zh-HK" dirty="0"/>
              <a:t>D1 mini (ESP8266)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Download and install the Arduino </a:t>
            </a:r>
          </a:p>
          <a:p>
            <a:pPr marL="0" indent="0">
              <a:buNone/>
            </a:pPr>
            <a:r>
              <a:rPr lang="en-US" altLang="zh-HK" dirty="0" smtClean="0">
                <a:hlinkClick r:id="rId2"/>
              </a:rPr>
              <a:t>https</a:t>
            </a:r>
            <a:r>
              <a:rPr lang="en-US" altLang="zh-HK" dirty="0">
                <a:hlinkClick r:id="rId2"/>
              </a:rPr>
              <a:t>://www.arduino.cc</a:t>
            </a:r>
            <a:r>
              <a:rPr lang="en-US" altLang="zh-HK" dirty="0" smtClean="0">
                <a:hlinkClick r:id="rId2"/>
              </a:rPr>
              <a:t>/</a:t>
            </a:r>
            <a:endParaRPr lang="en-US" altLang="zh-HK" dirty="0" smtClean="0"/>
          </a:p>
          <a:p>
            <a:pPr marL="0" indent="0">
              <a:buNone/>
            </a:pPr>
            <a:endParaRPr lang="zh-HK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40163"/>
            <a:ext cx="6355080" cy="338067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1615" y="3340163"/>
            <a:ext cx="5680385" cy="3380677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>
          <a:xfrm>
            <a:off x="3342968" y="4041059"/>
            <a:ext cx="924232" cy="9832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橢圓 7"/>
          <p:cNvSpPr/>
          <p:nvPr/>
        </p:nvSpPr>
        <p:spPr>
          <a:xfrm>
            <a:off x="9861755" y="4473677"/>
            <a:ext cx="2330245" cy="3244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5957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 descr="Gambar : Laptop, Macbook, Mac, naik, Keyboard, teknologi, udara, mouse, foto, Bandara, pesawat terbang, tablet, penerbangan, kantor, hitam ...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89" y="1690688"/>
            <a:ext cx="4026191" cy="268748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622026" y="1573674"/>
            <a:ext cx="2576051" cy="362810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Step 2: USB-COM Driver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9864894" y="1825625"/>
            <a:ext cx="1829842" cy="23334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66FF66"/>
                </a:solidFill>
              </a:rPr>
              <a:t>D1 Mini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6FF66"/>
                </a:solidFill>
              </a:rPr>
              <a:t>(We are using)</a:t>
            </a:r>
            <a:endParaRPr lang="en-US" dirty="0">
              <a:solidFill>
                <a:srgbClr val="66FF6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11" name="左-上雙向箭號 10"/>
          <p:cNvSpPr/>
          <p:nvPr/>
        </p:nvSpPr>
        <p:spPr>
          <a:xfrm>
            <a:off x="7852644" y="2401758"/>
            <a:ext cx="1170039" cy="1229032"/>
          </a:xfrm>
          <a:prstGeom prst="leftUpArrow">
            <a:avLst>
              <a:gd name="adj1" fmla="val 14916"/>
              <a:gd name="adj2" fmla="val 19958"/>
              <a:gd name="adj3" fmla="val 25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左-右雙向箭號 11"/>
          <p:cNvSpPr/>
          <p:nvPr/>
        </p:nvSpPr>
        <p:spPr>
          <a:xfrm>
            <a:off x="6758519" y="3185651"/>
            <a:ext cx="601641" cy="357627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313" y="4833918"/>
            <a:ext cx="8415965" cy="2074622"/>
          </a:xfrm>
          <a:prstGeom prst="rect">
            <a:avLst/>
          </a:prstGeom>
        </p:spPr>
      </p:pic>
      <p:sp>
        <p:nvSpPr>
          <p:cNvPr id="15" name="左-右雙向箭號 14"/>
          <p:cNvSpPr/>
          <p:nvPr/>
        </p:nvSpPr>
        <p:spPr>
          <a:xfrm>
            <a:off x="4665473" y="3012177"/>
            <a:ext cx="1363939" cy="6145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4938779" y="2723986"/>
            <a:ext cx="1232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USB</a:t>
            </a:r>
            <a:endParaRPr lang="zh-HK" altLang="en-US" sz="2400" dirty="0"/>
          </a:p>
        </p:txBody>
      </p:sp>
      <p:sp>
        <p:nvSpPr>
          <p:cNvPr id="9" name="直線圖說文字 2 8"/>
          <p:cNvSpPr/>
          <p:nvPr/>
        </p:nvSpPr>
        <p:spPr>
          <a:xfrm>
            <a:off x="8538444" y="5038640"/>
            <a:ext cx="2815356" cy="1224136"/>
          </a:xfrm>
          <a:prstGeom prst="borderCallout2">
            <a:avLst>
              <a:gd name="adj1" fmla="val 38739"/>
              <a:gd name="adj2" fmla="val -774"/>
              <a:gd name="adj3" fmla="val 37978"/>
              <a:gd name="adj4" fmla="val -8641"/>
              <a:gd name="adj5" fmla="val -119062"/>
              <a:gd name="adj6" fmla="val -29013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Using an IC (CH340) to convert signal between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RS232 (TTL signal) </a:t>
            </a:r>
            <a:r>
              <a:rPr lang="en-US" dirty="0">
                <a:solidFill>
                  <a:schemeClr val="tx1"/>
                </a:solidFill>
              </a:rPr>
              <a:t>&lt;-&gt; USB</a:t>
            </a:r>
          </a:p>
        </p:txBody>
      </p:sp>
    </p:spTree>
    <p:extLst>
      <p:ext uri="{BB962C8B-B14F-4D97-AF65-F5344CB8AC3E}">
        <p14:creationId xmlns:p14="http://schemas.microsoft.com/office/powerpoint/2010/main" val="48531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 smtClean="0"/>
              <a:t>Step 2: Install CH340 Driver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Download the CH340 Driver from the follow website</a:t>
            </a:r>
          </a:p>
          <a:p>
            <a:r>
              <a:rPr lang="en-US" altLang="zh-HK" dirty="0">
                <a:hlinkClick r:id="rId2"/>
              </a:rPr>
              <a:t>https://</a:t>
            </a:r>
            <a:r>
              <a:rPr lang="en-US" altLang="zh-HK" dirty="0" smtClean="0">
                <a:hlinkClick r:id="rId2"/>
              </a:rPr>
              <a:t>sparks.gogo.co.nz/ch340.html</a:t>
            </a:r>
            <a:endParaRPr lang="en-US" altLang="zh-HK" dirty="0" smtClean="0"/>
          </a:p>
          <a:p>
            <a:endParaRPr lang="en-US" altLang="zh-HK" dirty="0"/>
          </a:p>
          <a:p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72" y="3541853"/>
            <a:ext cx="6287376" cy="331614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1038" y="2971381"/>
            <a:ext cx="4962252" cy="3886619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>
          <a:xfrm>
            <a:off x="6391548" y="4781340"/>
            <a:ext cx="1076052" cy="781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5713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n-US" altLang="zh-HK" sz="5400" dirty="0">
                <a:latin typeface="+mn-lt"/>
                <a:ea typeface="+mn-ea"/>
                <a:cs typeface="+mn-cs"/>
              </a:rPr>
              <a:t>Lecturer</a:t>
            </a:r>
            <a:endParaRPr lang="zh-HK" alt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16504" y="1825625"/>
            <a:ext cx="963729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sz="4800" dirty="0" smtClean="0"/>
              <a:t>Edmond Leung</a:t>
            </a:r>
            <a:endParaRPr lang="zh-TW" altLang="zh-HK" sz="3200" dirty="0"/>
          </a:p>
          <a:p>
            <a:pPr marL="0" indent="0">
              <a:buNone/>
            </a:pPr>
            <a:r>
              <a:rPr lang="en-US" altLang="zh-HK" sz="3200" dirty="0"/>
              <a:t>Senior Lecturer</a:t>
            </a:r>
            <a:endParaRPr lang="zh-TW" altLang="zh-HK" sz="3200" dirty="0"/>
          </a:p>
          <a:p>
            <a:pPr marL="0" indent="0">
              <a:buNone/>
            </a:pPr>
            <a:r>
              <a:rPr lang="en-US" altLang="zh-HK" sz="3200" dirty="0"/>
              <a:t>Youth College (International)</a:t>
            </a:r>
            <a:endParaRPr lang="zh-TW" altLang="zh-HK" sz="3200" dirty="0"/>
          </a:p>
          <a:p>
            <a:pPr marL="0" indent="0">
              <a:buNone/>
            </a:pPr>
            <a:r>
              <a:rPr lang="en-US" altLang="zh-HK" sz="3200" dirty="0"/>
              <a:t> </a:t>
            </a:r>
            <a:endParaRPr lang="zh-TW" altLang="zh-HK" sz="3200" dirty="0"/>
          </a:p>
          <a:p>
            <a:pPr marL="0" indent="0">
              <a:buNone/>
            </a:pPr>
            <a:r>
              <a:rPr lang="en-US" altLang="zh-HK" sz="3200" dirty="0"/>
              <a:t>Vocational Training Council (VTC</a:t>
            </a:r>
            <a:r>
              <a:rPr lang="en-US" altLang="zh-HK" sz="3200" dirty="0" smtClean="0"/>
              <a:t>)</a:t>
            </a:r>
            <a:endParaRPr lang="en-US" altLang="zh-HK" sz="3200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HK" sz="3200" dirty="0"/>
              <a:t>Email : whleung@vtc.edu.hk</a:t>
            </a:r>
          </a:p>
          <a:p>
            <a:pPr marL="0" indent="0"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7893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1504" y="2145062"/>
            <a:ext cx="55626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0016" y="2132858"/>
            <a:ext cx="55626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50616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Step 2 : USB-COM Driver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2273424" y="1124745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For Official Arduino UNO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(Driver come with IDE)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>
          <a:xfrm>
            <a:off x="6521896" y="1124745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For D1 mini through CH340 (We are using)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向上箭號 2"/>
          <p:cNvSpPr/>
          <p:nvPr/>
        </p:nvSpPr>
        <p:spPr>
          <a:xfrm>
            <a:off x="9478168" y="5419032"/>
            <a:ext cx="1008112" cy="1047700"/>
          </a:xfrm>
          <a:prstGeom prst="upArrow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3" name="向上箭號 12"/>
          <p:cNvSpPr/>
          <p:nvPr/>
        </p:nvSpPr>
        <p:spPr>
          <a:xfrm>
            <a:off x="4223792" y="5229200"/>
            <a:ext cx="1008112" cy="1047700"/>
          </a:xfrm>
          <a:prstGeom prst="upArrow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770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Step 3 : install D1 mini on Arduino IDE</a:t>
            </a:r>
            <a:endParaRPr lang="zh-HK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89" y="1779204"/>
            <a:ext cx="3647769" cy="4444180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>
          <a:xfrm>
            <a:off x="88489" y="4090220"/>
            <a:ext cx="1799305" cy="4621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491" y="1447800"/>
            <a:ext cx="6338488" cy="5284839"/>
          </a:xfrm>
          <a:prstGeom prst="rect">
            <a:avLst/>
          </a:prstGeom>
        </p:spPr>
      </p:pic>
      <p:sp>
        <p:nvSpPr>
          <p:cNvPr id="10" name="橢圓 9"/>
          <p:cNvSpPr/>
          <p:nvPr/>
        </p:nvSpPr>
        <p:spPr>
          <a:xfrm>
            <a:off x="5815779" y="5485966"/>
            <a:ext cx="4281950" cy="4621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弧形 10"/>
          <p:cNvSpPr/>
          <p:nvPr/>
        </p:nvSpPr>
        <p:spPr>
          <a:xfrm>
            <a:off x="8849032" y="5869859"/>
            <a:ext cx="806245" cy="1347019"/>
          </a:xfrm>
          <a:prstGeom prst="arc">
            <a:avLst>
              <a:gd name="adj1" fmla="val 16977746"/>
              <a:gd name="adj2" fmla="val 21274802"/>
            </a:avLst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矩形 12"/>
          <p:cNvSpPr/>
          <p:nvPr/>
        </p:nvSpPr>
        <p:spPr>
          <a:xfrm>
            <a:off x="5427406" y="5016288"/>
            <a:ext cx="676459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HK" altLang="en-US" dirty="0"/>
              <a:t>http://arduino.esp8266.com/stable/package_esp8266com_index.json</a:t>
            </a:r>
          </a:p>
        </p:txBody>
      </p:sp>
    </p:spTree>
    <p:extLst>
      <p:ext uri="{BB962C8B-B14F-4D97-AF65-F5344CB8AC3E}">
        <p14:creationId xmlns:p14="http://schemas.microsoft.com/office/powerpoint/2010/main" val="317074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Step 3 : install D1 mini on Arduino IDE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832" y="1825625"/>
            <a:ext cx="6105832" cy="4727659"/>
          </a:xfrm>
          <a:prstGeom prst="rect">
            <a:avLst/>
          </a:prstGeom>
        </p:spPr>
      </p:pic>
      <p:sp>
        <p:nvSpPr>
          <p:cNvPr id="5" name="向下箭號 4"/>
          <p:cNvSpPr/>
          <p:nvPr/>
        </p:nvSpPr>
        <p:spPr>
          <a:xfrm>
            <a:off x="838200" y="1389447"/>
            <a:ext cx="403123" cy="73741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向下箭號 5"/>
          <p:cNvSpPr/>
          <p:nvPr/>
        </p:nvSpPr>
        <p:spPr>
          <a:xfrm rot="16200000">
            <a:off x="452284" y="3380082"/>
            <a:ext cx="403123" cy="73741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向下箭號 6"/>
          <p:cNvSpPr/>
          <p:nvPr/>
        </p:nvSpPr>
        <p:spPr>
          <a:xfrm rot="16200000">
            <a:off x="3288889" y="2976959"/>
            <a:ext cx="403123" cy="73741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1489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Step 3 : install D1 mini on Arduino IDE</a:t>
            </a:r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16" y="1610912"/>
            <a:ext cx="8829303" cy="4970970"/>
          </a:xfrm>
          <a:prstGeom prst="rect">
            <a:avLst/>
          </a:prstGeom>
        </p:spPr>
      </p:pic>
      <p:sp>
        <p:nvSpPr>
          <p:cNvPr id="5" name="向左箭號 4"/>
          <p:cNvSpPr/>
          <p:nvPr/>
        </p:nvSpPr>
        <p:spPr>
          <a:xfrm>
            <a:off x="2369575" y="1756801"/>
            <a:ext cx="2349909" cy="71821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Search for ESP8266</a:t>
            </a:r>
            <a:endParaRPr lang="zh-HK" altLang="en-US" dirty="0"/>
          </a:p>
        </p:txBody>
      </p:sp>
      <p:sp>
        <p:nvSpPr>
          <p:cNvPr id="6" name="向上箭號 5"/>
          <p:cNvSpPr/>
          <p:nvPr/>
        </p:nvSpPr>
        <p:spPr>
          <a:xfrm>
            <a:off x="7826477" y="4001294"/>
            <a:ext cx="619433" cy="688258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56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90" y="1362869"/>
            <a:ext cx="9372600" cy="52768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Step 3 : install D1 mini on Arduino IDE</a:t>
            </a:r>
            <a:endParaRPr lang="zh-HK" altLang="en-US" dirty="0"/>
          </a:p>
        </p:txBody>
      </p:sp>
      <p:sp>
        <p:nvSpPr>
          <p:cNvPr id="5" name="向左箭號 4"/>
          <p:cNvSpPr/>
          <p:nvPr/>
        </p:nvSpPr>
        <p:spPr>
          <a:xfrm>
            <a:off x="4562168" y="1822275"/>
            <a:ext cx="3264309" cy="71821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INSTALLED Should be shown</a:t>
            </a:r>
            <a:endParaRPr lang="zh-HK" altLang="en-US" dirty="0"/>
          </a:p>
        </p:txBody>
      </p:sp>
      <p:sp>
        <p:nvSpPr>
          <p:cNvPr id="6" name="向上箭號 5"/>
          <p:cNvSpPr/>
          <p:nvPr/>
        </p:nvSpPr>
        <p:spPr>
          <a:xfrm rot="16200000">
            <a:off x="9891250" y="6095565"/>
            <a:ext cx="619433" cy="688258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3799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3. Arduino </a:t>
            </a:r>
            <a:r>
              <a:rPr lang="en-US" altLang="zh-HK" dirty="0"/>
              <a:t>Programming </a:t>
            </a:r>
            <a:r>
              <a:rPr lang="en-US" altLang="zh-HK" dirty="0" smtClean="0"/>
              <a:t>Environment</a:t>
            </a:r>
            <a:endParaRPr lang="zh-HK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1747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103" y="1664194"/>
            <a:ext cx="3904935" cy="47762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34118" y="277377"/>
            <a:ext cx="8136904" cy="1143000"/>
          </a:xfrm>
        </p:spPr>
        <p:txBody>
          <a:bodyPr/>
          <a:lstStyle/>
          <a:p>
            <a:r>
              <a:rPr lang="en-US" altLang="zh-HK" dirty="0"/>
              <a:t>Arduino </a:t>
            </a:r>
            <a:r>
              <a:rPr lang="en-US" altLang="zh-HK" dirty="0" smtClean="0"/>
              <a:t>IDE</a:t>
            </a:r>
            <a:endParaRPr lang="zh-HK" altLang="en-US" dirty="0"/>
          </a:p>
        </p:txBody>
      </p:sp>
      <p:sp>
        <p:nvSpPr>
          <p:cNvPr id="4" name="直線圖說文字 2 3"/>
          <p:cNvSpPr/>
          <p:nvPr/>
        </p:nvSpPr>
        <p:spPr>
          <a:xfrm>
            <a:off x="4943872" y="874118"/>
            <a:ext cx="1872208" cy="374823"/>
          </a:xfrm>
          <a:prstGeom prst="borderCallout2">
            <a:avLst>
              <a:gd name="adj1" fmla="val 50166"/>
              <a:gd name="adj2" fmla="val -639"/>
              <a:gd name="adj3" fmla="val 50166"/>
              <a:gd name="adj4" fmla="val -18865"/>
              <a:gd name="adj5" fmla="val 239350"/>
              <a:gd name="adj6" fmla="val -38220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Existing file name</a:t>
            </a:r>
          </a:p>
        </p:txBody>
      </p:sp>
      <p:sp>
        <p:nvSpPr>
          <p:cNvPr id="9" name="直線圖說文字 2 8"/>
          <p:cNvSpPr/>
          <p:nvPr/>
        </p:nvSpPr>
        <p:spPr>
          <a:xfrm>
            <a:off x="5308898" y="1269156"/>
            <a:ext cx="1872208" cy="374823"/>
          </a:xfrm>
          <a:prstGeom prst="borderCallout2">
            <a:avLst>
              <a:gd name="adj1" fmla="val 50166"/>
              <a:gd name="adj2" fmla="val -639"/>
              <a:gd name="adj3" fmla="val 50166"/>
              <a:gd name="adj4" fmla="val -18865"/>
              <a:gd name="adj5" fmla="val 145326"/>
              <a:gd name="adj6" fmla="val -28045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IDE Version</a:t>
            </a:r>
          </a:p>
        </p:txBody>
      </p:sp>
      <p:sp>
        <p:nvSpPr>
          <p:cNvPr id="10" name="直線圖說文字 2 9"/>
          <p:cNvSpPr/>
          <p:nvPr/>
        </p:nvSpPr>
        <p:spPr>
          <a:xfrm>
            <a:off x="2063552" y="2527946"/>
            <a:ext cx="1368152" cy="374823"/>
          </a:xfrm>
          <a:prstGeom prst="borderCallout2">
            <a:avLst>
              <a:gd name="adj1" fmla="val 45084"/>
              <a:gd name="adj2" fmla="val 100604"/>
              <a:gd name="adj3" fmla="val 45083"/>
              <a:gd name="adj4" fmla="val 124872"/>
              <a:gd name="adj5" fmla="val -27476"/>
              <a:gd name="adj6" fmla="val 140193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Tools list</a:t>
            </a:r>
          </a:p>
        </p:txBody>
      </p:sp>
      <p:sp>
        <p:nvSpPr>
          <p:cNvPr id="11" name="直線圖說文字 2 10"/>
          <p:cNvSpPr/>
          <p:nvPr/>
        </p:nvSpPr>
        <p:spPr>
          <a:xfrm>
            <a:off x="1991544" y="3598565"/>
            <a:ext cx="1512168" cy="576064"/>
          </a:xfrm>
          <a:prstGeom prst="borderCallout2">
            <a:avLst>
              <a:gd name="adj1" fmla="val 45084"/>
              <a:gd name="adj2" fmla="val 100604"/>
              <a:gd name="adj3" fmla="val 45083"/>
              <a:gd name="adj4" fmla="val 124872"/>
              <a:gd name="adj5" fmla="val -27476"/>
              <a:gd name="adj6" fmla="val 140193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Program Code editing area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直線圖說文字 2 12"/>
          <p:cNvSpPr/>
          <p:nvPr/>
        </p:nvSpPr>
        <p:spPr>
          <a:xfrm>
            <a:off x="2272752" y="5727005"/>
            <a:ext cx="1368152" cy="576064"/>
          </a:xfrm>
          <a:prstGeom prst="borderCallout2">
            <a:avLst>
              <a:gd name="adj1" fmla="val 45084"/>
              <a:gd name="adj2" fmla="val 100604"/>
              <a:gd name="adj3" fmla="val 45083"/>
              <a:gd name="adj4" fmla="val 124872"/>
              <a:gd name="adj5" fmla="val 15514"/>
              <a:gd name="adj6" fmla="val 137408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Message window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直線圖說文字 2 4"/>
          <p:cNvSpPr/>
          <p:nvPr/>
        </p:nvSpPr>
        <p:spPr>
          <a:xfrm>
            <a:off x="7964237" y="5405512"/>
            <a:ext cx="1691680" cy="792088"/>
          </a:xfrm>
          <a:prstGeom prst="borderCallout2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Arduino Board name and com port no.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788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Arduino </a:t>
            </a:r>
            <a:r>
              <a:rPr lang="en-US" altLang="zh-HK" dirty="0" smtClean="0"/>
              <a:t>IDE - tools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77766" y="2028161"/>
            <a:ext cx="7920880" cy="4137323"/>
          </a:xfrm>
        </p:spPr>
        <p:txBody>
          <a:bodyPr/>
          <a:lstStyle/>
          <a:p>
            <a:r>
              <a:rPr lang="en-US" sz="3200" dirty="0" smtClean="0"/>
              <a:t>Verify : Verify the program without error</a:t>
            </a:r>
          </a:p>
          <a:p>
            <a:r>
              <a:rPr lang="en-US" sz="3200" dirty="0" smtClean="0"/>
              <a:t>Upload : upload program code after compile</a:t>
            </a:r>
          </a:p>
          <a:p>
            <a:r>
              <a:rPr lang="en-US" sz="3200" dirty="0" smtClean="0"/>
              <a:t>New : open new file</a:t>
            </a:r>
          </a:p>
          <a:p>
            <a:r>
              <a:rPr lang="en-US" sz="3200" dirty="0" smtClean="0"/>
              <a:t>Open : open existing file</a:t>
            </a:r>
          </a:p>
          <a:p>
            <a:r>
              <a:rPr lang="en-US" sz="3200" dirty="0" smtClean="0"/>
              <a:t>Save : Save file</a:t>
            </a:r>
          </a:p>
          <a:p>
            <a:r>
              <a:rPr lang="en-US" sz="3200" dirty="0" smtClean="0"/>
              <a:t>Serial Monitor : Communicate with Arduino through USB-serial port (Terminal)</a:t>
            </a:r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83632" y="1251222"/>
            <a:ext cx="6984776" cy="48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39616" y="2050009"/>
            <a:ext cx="438150" cy="48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39616" y="2636912"/>
            <a:ext cx="438150" cy="48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39616" y="3212976"/>
            <a:ext cx="438150" cy="48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39616" y="3789040"/>
            <a:ext cx="438150" cy="48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39617" y="4365104"/>
            <a:ext cx="438150" cy="48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39615" y="4930751"/>
            <a:ext cx="438150" cy="48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248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5640" y="1309373"/>
            <a:ext cx="5968850" cy="670908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28905"/>
            <a:ext cx="10515600" cy="1325563"/>
          </a:xfrm>
        </p:spPr>
        <p:txBody>
          <a:bodyPr/>
          <a:lstStyle/>
          <a:p>
            <a:pPr algn="ctr"/>
            <a:r>
              <a:rPr lang="en-US" altLang="zh-HK" dirty="0"/>
              <a:t>Arduino IDE </a:t>
            </a:r>
            <a:r>
              <a:rPr lang="en-US" altLang="zh-HK" dirty="0" smtClean="0"/>
              <a:t>– select board</a:t>
            </a:r>
            <a:endParaRPr lang="en-US" dirty="0"/>
          </a:p>
        </p:txBody>
      </p:sp>
      <p:sp>
        <p:nvSpPr>
          <p:cNvPr id="4" name="向下箭號 3"/>
          <p:cNvSpPr/>
          <p:nvPr/>
        </p:nvSpPr>
        <p:spPr>
          <a:xfrm>
            <a:off x="4080334" y="1219199"/>
            <a:ext cx="400452" cy="367157"/>
          </a:xfrm>
          <a:prstGeom prst="downArrow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8" name="向下箭號 7"/>
          <p:cNvSpPr/>
          <p:nvPr/>
        </p:nvSpPr>
        <p:spPr>
          <a:xfrm rot="16200000">
            <a:off x="3827748" y="3022087"/>
            <a:ext cx="504056" cy="432048"/>
          </a:xfrm>
          <a:prstGeom prst="downArrow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6200065" y="6396628"/>
            <a:ext cx="3672408" cy="3600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540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1966" y="1916832"/>
            <a:ext cx="4990052" cy="472833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Arduino IDE – </a:t>
            </a:r>
            <a:r>
              <a:rPr lang="en-US" altLang="zh-HK" dirty="0" smtClean="0"/>
              <a:t>select COM port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向下箭號 3"/>
          <p:cNvSpPr/>
          <p:nvPr/>
        </p:nvSpPr>
        <p:spPr>
          <a:xfrm>
            <a:off x="7032104" y="1543515"/>
            <a:ext cx="792088" cy="648072"/>
          </a:xfrm>
          <a:prstGeom prst="downArrow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8" name="向下箭號 7"/>
          <p:cNvSpPr/>
          <p:nvPr/>
        </p:nvSpPr>
        <p:spPr>
          <a:xfrm rot="16200000">
            <a:off x="6708068" y="5495038"/>
            <a:ext cx="792088" cy="648072"/>
          </a:xfrm>
          <a:prstGeom prst="downArrow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10293464" y="6212334"/>
            <a:ext cx="936104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29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49" y="1543515"/>
            <a:ext cx="5391150" cy="5257800"/>
          </a:xfrm>
          <a:prstGeom prst="rect">
            <a:avLst/>
          </a:prstGeom>
        </p:spPr>
      </p:pic>
      <p:sp>
        <p:nvSpPr>
          <p:cNvPr id="11" name="橢圓 10"/>
          <p:cNvSpPr/>
          <p:nvPr/>
        </p:nvSpPr>
        <p:spPr>
          <a:xfrm>
            <a:off x="1732636" y="4234144"/>
            <a:ext cx="1226873" cy="31819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41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Wifi</a:t>
            </a:r>
            <a:r>
              <a:rPr lang="en-US" dirty="0" smtClean="0"/>
              <a:t> and file download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/>
              <a:t>Wifi</a:t>
            </a:r>
            <a:r>
              <a:rPr lang="en-US" sz="3200" dirty="0" smtClean="0"/>
              <a:t> SSID:</a:t>
            </a:r>
          </a:p>
          <a:p>
            <a:pPr marL="0" indent="0">
              <a:buNone/>
            </a:pPr>
            <a:r>
              <a:rPr lang="en-US" sz="3200" dirty="0" smtClean="0"/>
              <a:t>YCI_2_4G / YCI_5G</a:t>
            </a:r>
          </a:p>
          <a:p>
            <a:pPr marL="0" indent="0">
              <a:buNone/>
            </a:pPr>
            <a:r>
              <a:rPr lang="en-US" sz="3200" dirty="0" smtClean="0"/>
              <a:t>Or </a:t>
            </a:r>
          </a:p>
          <a:p>
            <a:pPr marL="0" indent="0">
              <a:buNone/>
            </a:pPr>
            <a:r>
              <a:rPr lang="en-US" sz="3200" dirty="0" smtClean="0"/>
              <a:t>YCI_2_4G_2 / YCI_5G_2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Password:</a:t>
            </a:r>
          </a:p>
          <a:p>
            <a:pPr marL="0" indent="0">
              <a:buNone/>
            </a:pPr>
            <a:r>
              <a:rPr lang="en-US" sz="3200" dirty="0" err="1" smtClean="0"/>
              <a:t>ycinternational</a:t>
            </a:r>
            <a:endParaRPr lang="en-US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524625" y="1971675"/>
            <a:ext cx="66865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PowerPoint and material download</a:t>
            </a:r>
          </a:p>
          <a:p>
            <a:r>
              <a:rPr lang="en-US" sz="3600" dirty="0"/>
              <a:t>//172.19.124.20</a:t>
            </a:r>
          </a:p>
          <a:p>
            <a:r>
              <a:rPr lang="en-US" sz="3600" dirty="0"/>
              <a:t>User : airship</a:t>
            </a:r>
          </a:p>
          <a:p>
            <a:r>
              <a:rPr lang="en-US" sz="3600" dirty="0"/>
              <a:t>Password : </a:t>
            </a:r>
            <a:r>
              <a:rPr lang="en-US" sz="3600" dirty="0" err="1"/>
              <a:t>ycinternational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56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0635" y="1499373"/>
            <a:ext cx="4961206" cy="575564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 LED Blink Example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6310" y="1825625"/>
            <a:ext cx="3696929" cy="4351338"/>
          </a:xfrm>
        </p:spPr>
        <p:txBody>
          <a:bodyPr/>
          <a:lstStyle/>
          <a:p>
            <a:r>
              <a:rPr lang="en-US" dirty="0" smtClean="0"/>
              <a:t>Open example from</a:t>
            </a:r>
          </a:p>
          <a:p>
            <a:pPr marL="0" indent="0">
              <a:buNone/>
            </a:pPr>
            <a:r>
              <a:rPr lang="en-US" dirty="0" smtClean="0"/>
              <a:t>File</a:t>
            </a:r>
          </a:p>
          <a:p>
            <a:pPr marL="0" indent="0">
              <a:buNone/>
            </a:pPr>
            <a:r>
              <a:rPr lang="en-US" dirty="0" smtClean="0"/>
              <a:t>01. Basics</a:t>
            </a:r>
          </a:p>
          <a:p>
            <a:pPr marL="0" indent="0">
              <a:buNone/>
            </a:pPr>
            <a:r>
              <a:rPr lang="en-US" dirty="0" smtClean="0"/>
              <a:t>Blink</a:t>
            </a:r>
            <a:endParaRPr lang="en-US" dirty="0"/>
          </a:p>
        </p:txBody>
      </p:sp>
      <p:sp>
        <p:nvSpPr>
          <p:cNvPr id="4" name="向下箭號 3"/>
          <p:cNvSpPr/>
          <p:nvPr/>
        </p:nvSpPr>
        <p:spPr>
          <a:xfrm>
            <a:off x="4633923" y="1326109"/>
            <a:ext cx="432048" cy="432048"/>
          </a:xfrm>
          <a:prstGeom prst="downArrow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5" name="向右箭號 4"/>
          <p:cNvSpPr/>
          <p:nvPr/>
        </p:nvSpPr>
        <p:spPr>
          <a:xfrm>
            <a:off x="4345891" y="2460357"/>
            <a:ext cx="504056" cy="432048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8" name="向右箭號 7"/>
          <p:cNvSpPr/>
          <p:nvPr/>
        </p:nvSpPr>
        <p:spPr>
          <a:xfrm>
            <a:off x="5831840" y="4909696"/>
            <a:ext cx="516188" cy="464944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8186505" y="2600959"/>
            <a:ext cx="1647433" cy="29144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934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4. </a:t>
            </a:r>
            <a:r>
              <a:rPr lang="en-US" altLang="zh-HK" dirty="0"/>
              <a:t>Blink program on </a:t>
            </a:r>
            <a:r>
              <a:rPr lang="en-US" altLang="zh-HK" dirty="0" smtClean="0"/>
              <a:t>ESP8266</a:t>
            </a:r>
            <a:endParaRPr lang="zh-HK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9992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28" y="1335203"/>
            <a:ext cx="6130876" cy="572032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5666" y="3495993"/>
            <a:ext cx="8534400" cy="286035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</a:t>
            </a:r>
            <a:r>
              <a:rPr lang="en-US" dirty="0" smtClean="0"/>
              <a:t>LED (Arduino pin 2) </a:t>
            </a:r>
            <a:r>
              <a:rPr lang="en-US" dirty="0"/>
              <a:t>Blink Example</a:t>
            </a:r>
          </a:p>
        </p:txBody>
      </p:sp>
      <p:sp>
        <p:nvSpPr>
          <p:cNvPr id="4" name="向上箭號 3"/>
          <p:cNvSpPr/>
          <p:nvPr/>
        </p:nvSpPr>
        <p:spPr>
          <a:xfrm>
            <a:off x="627700" y="2013282"/>
            <a:ext cx="360040" cy="648072"/>
          </a:xfrm>
          <a:prstGeom prst="up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6" name="右彎箭號 5"/>
          <p:cNvSpPr/>
          <p:nvPr/>
        </p:nvSpPr>
        <p:spPr>
          <a:xfrm rot="5400000">
            <a:off x="6292503" y="2094107"/>
            <a:ext cx="932145" cy="1368152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4375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2950096" y="3782286"/>
            <a:ext cx="1743824" cy="713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332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28" y="1335203"/>
            <a:ext cx="6130876" cy="5720326"/>
          </a:xfrm>
          <a:prstGeom prst="rect">
            <a:avLst/>
          </a:prstGeom>
        </p:spPr>
      </p:pic>
      <p:sp>
        <p:nvSpPr>
          <p:cNvPr id="12" name="向左箭號 11"/>
          <p:cNvSpPr/>
          <p:nvPr/>
        </p:nvSpPr>
        <p:spPr>
          <a:xfrm>
            <a:off x="5848358" y="3758961"/>
            <a:ext cx="4835277" cy="1267966"/>
          </a:xfrm>
          <a:prstGeom prst="leftArrow">
            <a:avLst>
              <a:gd name="adj1" fmla="val 65700"/>
              <a:gd name="adj2" fmla="val 50000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Setup() : a function run once at the start of a program that can initialize settings. In here </a:t>
            </a:r>
            <a:r>
              <a:rPr lang="en-US" dirty="0" smtClean="0">
                <a:solidFill>
                  <a:schemeClr val="tx1"/>
                </a:solidFill>
              </a:rPr>
              <a:t>LED_BUILTIN (2) used </a:t>
            </a:r>
            <a:r>
              <a:rPr lang="en-US" dirty="0">
                <a:solidFill>
                  <a:schemeClr val="tx1"/>
                </a:solidFill>
              </a:rPr>
              <a:t>as output pin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Arduino Programming</a:t>
            </a:r>
            <a:endParaRPr lang="en-US" dirty="0"/>
          </a:p>
        </p:txBody>
      </p:sp>
      <p:sp>
        <p:nvSpPr>
          <p:cNvPr id="9" name="向左箭號 8"/>
          <p:cNvSpPr/>
          <p:nvPr/>
        </p:nvSpPr>
        <p:spPr>
          <a:xfrm>
            <a:off x="5407742" y="2080213"/>
            <a:ext cx="3726426" cy="1533469"/>
          </a:xfrm>
          <a:prstGeom prst="leftArrow">
            <a:avLst>
              <a:gd name="adj1" fmla="val 50000"/>
              <a:gd name="adj2" fmla="val 41024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Anything between /* and */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Will be ignored (For programmer give comments and remarks) </a:t>
            </a:r>
          </a:p>
        </p:txBody>
      </p:sp>
      <p:sp>
        <p:nvSpPr>
          <p:cNvPr id="11" name="向左箭號 10"/>
          <p:cNvSpPr/>
          <p:nvPr/>
        </p:nvSpPr>
        <p:spPr>
          <a:xfrm>
            <a:off x="6194322" y="3375039"/>
            <a:ext cx="4143350" cy="604639"/>
          </a:xfrm>
          <a:prstGeom prst="leftArrow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Anything after // will be ignored also</a:t>
            </a:r>
          </a:p>
        </p:txBody>
      </p:sp>
      <p:sp>
        <p:nvSpPr>
          <p:cNvPr id="13" name="向左箭號 12"/>
          <p:cNvSpPr/>
          <p:nvPr/>
        </p:nvSpPr>
        <p:spPr>
          <a:xfrm>
            <a:off x="6419666" y="4779985"/>
            <a:ext cx="2865940" cy="1267966"/>
          </a:xfrm>
          <a:prstGeom prst="leftArrow">
            <a:avLst>
              <a:gd name="adj1" fmla="val 65700"/>
              <a:gd name="adj2" fmla="val 50000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loop() : a function called repeatedly until the board powers off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342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5. </a:t>
            </a:r>
            <a:r>
              <a:rPr lang="en-US" altLang="zh-HK" dirty="0"/>
              <a:t>Basic C- Syntax : Variable, For loop, if… then… else</a:t>
            </a:r>
            <a:r>
              <a:rPr lang="en-US" altLang="zh-HK" dirty="0" smtClean="0"/>
              <a:t>…</a:t>
            </a:r>
            <a:endParaRPr lang="zh-HK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9762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143000"/>
          </a:xfrm>
        </p:spPr>
        <p:txBody>
          <a:bodyPr/>
          <a:lstStyle/>
          <a:p>
            <a:r>
              <a:rPr lang="en-US" dirty="0" smtClean="0"/>
              <a:t>C – Syntax – </a:t>
            </a:r>
            <a:r>
              <a:rPr lang="en-US" dirty="0" smtClean="0">
                <a:solidFill>
                  <a:srgbClr val="FF0000"/>
                </a:solidFill>
              </a:rPr>
              <a:t>function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3503712" y="2636912"/>
            <a:ext cx="5813008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chemeClr val="accent6">
                    <a:lumMod val="75000"/>
                  </a:schemeClr>
                </a:solidFill>
              </a:rPr>
              <a:t>void setup</a:t>
            </a:r>
            <a:r>
              <a:rPr lang="en-US" altLang="zh-HK" dirty="0"/>
              <a:t>( ) {</a:t>
            </a:r>
          </a:p>
          <a:p>
            <a:endParaRPr lang="en-US" altLang="zh-HK" dirty="0"/>
          </a:p>
          <a:p>
            <a:r>
              <a:rPr lang="en-US" altLang="zh-HK" dirty="0"/>
              <a:t>  </a:t>
            </a:r>
            <a:r>
              <a:rPr lang="en-US" altLang="zh-HK" dirty="0" err="1" smtClean="0">
                <a:solidFill>
                  <a:schemeClr val="accent6">
                    <a:lumMod val="75000"/>
                  </a:schemeClr>
                </a:solidFill>
              </a:rPr>
              <a:t>pinMode</a:t>
            </a:r>
            <a:r>
              <a:rPr lang="en-US" altLang="zh-HK" dirty="0" smtClean="0"/>
              <a:t>(</a:t>
            </a:r>
            <a:r>
              <a:rPr lang="en-US" altLang="zh-HK" dirty="0">
                <a:solidFill>
                  <a:schemeClr val="tx1"/>
                </a:solidFill>
              </a:rPr>
              <a:t>LED_BUILTIN</a:t>
            </a:r>
            <a:r>
              <a:rPr lang="en-US" altLang="zh-HK" dirty="0" smtClean="0"/>
              <a:t>, </a:t>
            </a:r>
            <a:r>
              <a:rPr lang="en-US" altLang="zh-HK" dirty="0"/>
              <a:t>OUTPUT);</a:t>
            </a:r>
          </a:p>
          <a:p>
            <a:r>
              <a:rPr lang="en-US" altLang="zh-HK" dirty="0"/>
              <a:t>  </a:t>
            </a:r>
          </a:p>
          <a:p>
            <a:r>
              <a:rPr lang="en-US" altLang="zh-HK" dirty="0"/>
              <a:t>}</a:t>
            </a:r>
          </a:p>
          <a:p>
            <a:endParaRPr lang="en-US" altLang="zh-HK" dirty="0"/>
          </a:p>
          <a:p>
            <a:r>
              <a:rPr lang="en-US" altLang="zh-HK" dirty="0">
                <a:solidFill>
                  <a:schemeClr val="accent6">
                    <a:lumMod val="75000"/>
                  </a:schemeClr>
                </a:solidFill>
              </a:rPr>
              <a:t>void loop</a:t>
            </a:r>
            <a:r>
              <a:rPr lang="en-US" altLang="zh-HK" dirty="0"/>
              <a:t>( ) {</a:t>
            </a:r>
          </a:p>
          <a:p>
            <a:r>
              <a:rPr lang="en-US" altLang="zh-HK" dirty="0"/>
              <a:t>  </a:t>
            </a:r>
          </a:p>
          <a:p>
            <a:pPr>
              <a:tabLst>
                <a:tab pos="180975" algn="l"/>
              </a:tabLst>
            </a:pPr>
            <a:r>
              <a:rPr lang="en-US" altLang="zh-HK" dirty="0"/>
              <a:t>	</a:t>
            </a:r>
            <a:r>
              <a:rPr lang="en-US" altLang="zh-HK" dirty="0" err="1" smtClean="0">
                <a:solidFill>
                  <a:schemeClr val="accent6">
                    <a:lumMod val="75000"/>
                  </a:schemeClr>
                </a:solidFill>
              </a:rPr>
              <a:t>digitalWrite</a:t>
            </a:r>
            <a:r>
              <a:rPr lang="en-US" altLang="zh-HK" dirty="0" smtClean="0"/>
              <a:t>(</a:t>
            </a:r>
            <a:r>
              <a:rPr lang="en-US" altLang="zh-HK" dirty="0">
                <a:solidFill>
                  <a:schemeClr val="tx1"/>
                </a:solidFill>
              </a:rPr>
              <a:t>LED_BUILTIN</a:t>
            </a:r>
            <a:r>
              <a:rPr lang="en-US" altLang="zh-HK" dirty="0" smtClean="0"/>
              <a:t>, </a:t>
            </a:r>
            <a:r>
              <a:rPr lang="en-US" altLang="zh-HK" dirty="0"/>
              <a:t>HIGH);   	// turn the </a:t>
            </a:r>
            <a:r>
              <a:rPr lang="en-US" altLang="zh-HK" dirty="0" smtClean="0"/>
              <a:t>LED off</a:t>
            </a:r>
            <a:endParaRPr lang="en-US" altLang="zh-HK" dirty="0"/>
          </a:p>
          <a:p>
            <a:pPr>
              <a:tabLst>
                <a:tab pos="180975" algn="l"/>
              </a:tabLst>
            </a:pPr>
            <a:r>
              <a:rPr lang="en-US" altLang="zh-HK" dirty="0"/>
              <a:t>	</a:t>
            </a:r>
            <a:r>
              <a:rPr lang="en-US" altLang="zh-HK" dirty="0">
                <a:solidFill>
                  <a:schemeClr val="accent6">
                    <a:lumMod val="75000"/>
                  </a:schemeClr>
                </a:solidFill>
              </a:rPr>
              <a:t>delay</a:t>
            </a:r>
            <a:r>
              <a:rPr lang="en-US" altLang="zh-HK" dirty="0"/>
              <a:t>(1000);              	</a:t>
            </a:r>
            <a:r>
              <a:rPr lang="en-US" altLang="zh-HK" dirty="0" smtClean="0"/>
              <a:t>	// </a:t>
            </a:r>
            <a:r>
              <a:rPr lang="en-US" altLang="zh-HK" dirty="0"/>
              <a:t>wait for a second</a:t>
            </a:r>
          </a:p>
          <a:p>
            <a:pPr>
              <a:tabLst>
                <a:tab pos="180975" algn="l"/>
              </a:tabLst>
            </a:pPr>
            <a:r>
              <a:rPr lang="en-US" altLang="zh-HK" dirty="0"/>
              <a:t>  	</a:t>
            </a:r>
            <a:r>
              <a:rPr lang="en-US" altLang="zh-HK" dirty="0" err="1" smtClean="0">
                <a:solidFill>
                  <a:schemeClr val="accent6">
                    <a:lumMod val="75000"/>
                  </a:schemeClr>
                </a:solidFill>
              </a:rPr>
              <a:t>digitalWrite</a:t>
            </a:r>
            <a:r>
              <a:rPr lang="en-US" altLang="zh-HK" dirty="0" smtClean="0"/>
              <a:t>(</a:t>
            </a:r>
            <a:r>
              <a:rPr lang="en-US" altLang="zh-HK" dirty="0">
                <a:solidFill>
                  <a:schemeClr val="tx1"/>
                </a:solidFill>
              </a:rPr>
              <a:t>LED_BUILTIN</a:t>
            </a:r>
            <a:r>
              <a:rPr lang="en-US" altLang="zh-HK" dirty="0" smtClean="0"/>
              <a:t>, </a:t>
            </a:r>
            <a:r>
              <a:rPr lang="en-US" altLang="zh-HK" dirty="0"/>
              <a:t>LOW);    	// turn the LED </a:t>
            </a:r>
            <a:r>
              <a:rPr lang="en-US" altLang="zh-HK" dirty="0" smtClean="0"/>
              <a:t>on</a:t>
            </a:r>
            <a:endParaRPr lang="en-US" altLang="zh-HK" dirty="0"/>
          </a:p>
          <a:p>
            <a:pPr>
              <a:tabLst>
                <a:tab pos="180975" algn="l"/>
              </a:tabLst>
            </a:pPr>
            <a:r>
              <a:rPr lang="en-US" altLang="zh-HK" dirty="0"/>
              <a:t>	</a:t>
            </a:r>
            <a:r>
              <a:rPr lang="en-US" altLang="zh-HK" dirty="0">
                <a:solidFill>
                  <a:schemeClr val="accent6">
                    <a:lumMod val="75000"/>
                  </a:schemeClr>
                </a:solidFill>
              </a:rPr>
              <a:t>delay</a:t>
            </a:r>
            <a:r>
              <a:rPr lang="en-US" altLang="zh-HK" dirty="0"/>
              <a:t>(1000); 		</a:t>
            </a:r>
            <a:r>
              <a:rPr lang="en-US" altLang="zh-HK" dirty="0" smtClean="0"/>
              <a:t>	// </a:t>
            </a:r>
            <a:r>
              <a:rPr lang="en-US" altLang="zh-HK" dirty="0"/>
              <a:t>wait for a second</a:t>
            </a:r>
          </a:p>
          <a:p>
            <a:endParaRPr lang="en-US" altLang="zh-HK" dirty="0"/>
          </a:p>
          <a:p>
            <a:r>
              <a:rPr lang="en-US" altLang="zh-HK" dirty="0"/>
              <a:t>}</a:t>
            </a:r>
            <a:endParaRPr lang="zh-HK" altLang="en-US" dirty="0"/>
          </a:p>
        </p:txBody>
      </p:sp>
      <p:sp>
        <p:nvSpPr>
          <p:cNvPr id="5" name="直線圖說文字 2 4"/>
          <p:cNvSpPr/>
          <p:nvPr/>
        </p:nvSpPr>
        <p:spPr>
          <a:xfrm>
            <a:off x="5288220" y="1700808"/>
            <a:ext cx="1872208" cy="332360"/>
          </a:xfrm>
          <a:prstGeom prst="borderCallout2">
            <a:avLst>
              <a:gd name="adj1" fmla="val 49417"/>
              <a:gd name="adj2" fmla="val -1271"/>
              <a:gd name="adj3" fmla="val 43019"/>
              <a:gd name="adj4" fmla="val -20766"/>
              <a:gd name="adj5" fmla="val 303883"/>
              <a:gd name="adj6" fmla="val -52223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HK" dirty="0">
                <a:solidFill>
                  <a:schemeClr val="tx1"/>
                </a:solidFill>
              </a:rPr>
              <a:t>Function name</a:t>
            </a:r>
            <a:endParaRPr lang="zh-HK" altLang="en-US" dirty="0" err="1">
              <a:solidFill>
                <a:schemeClr val="tx1"/>
              </a:solidFill>
            </a:endParaRPr>
          </a:p>
        </p:txBody>
      </p:sp>
      <p:sp>
        <p:nvSpPr>
          <p:cNvPr id="6" name="直線圖說文字 2 5"/>
          <p:cNvSpPr/>
          <p:nvPr/>
        </p:nvSpPr>
        <p:spPr>
          <a:xfrm>
            <a:off x="5293500" y="1107303"/>
            <a:ext cx="3322781" cy="526220"/>
          </a:xfrm>
          <a:prstGeom prst="borderCallout2">
            <a:avLst>
              <a:gd name="adj1" fmla="val 49417"/>
              <a:gd name="adj2" fmla="val -1271"/>
              <a:gd name="adj3" fmla="val 49417"/>
              <a:gd name="adj4" fmla="val -19311"/>
              <a:gd name="adj5" fmla="val 305397"/>
              <a:gd name="adj6" fmla="val -4718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HK" dirty="0">
                <a:solidFill>
                  <a:schemeClr val="tx1"/>
                </a:solidFill>
              </a:rPr>
              <a:t>Output of the function (void mean nothing to output)</a:t>
            </a:r>
            <a:endParaRPr lang="zh-HK" altLang="en-US" dirty="0" err="1">
              <a:solidFill>
                <a:schemeClr val="tx1"/>
              </a:solidFill>
            </a:endParaRPr>
          </a:p>
        </p:txBody>
      </p:sp>
      <p:sp>
        <p:nvSpPr>
          <p:cNvPr id="7" name="直線圖說文字 2 6"/>
          <p:cNvSpPr/>
          <p:nvPr/>
        </p:nvSpPr>
        <p:spPr>
          <a:xfrm>
            <a:off x="5293500" y="2102801"/>
            <a:ext cx="3322781" cy="526220"/>
          </a:xfrm>
          <a:prstGeom prst="borderCallout2">
            <a:avLst>
              <a:gd name="adj1" fmla="val 49417"/>
              <a:gd name="adj2" fmla="val -1271"/>
              <a:gd name="adj3" fmla="val 49417"/>
              <a:gd name="adj4" fmla="val -8431"/>
              <a:gd name="adj5" fmla="val 119506"/>
              <a:gd name="adj6" fmla="val -17428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HK" dirty="0">
                <a:solidFill>
                  <a:schemeClr val="tx1"/>
                </a:solidFill>
              </a:rPr>
              <a:t>Input of the function () mean nothing input</a:t>
            </a:r>
            <a:endParaRPr lang="zh-HK" altLang="en-US" dirty="0" err="1">
              <a:solidFill>
                <a:schemeClr val="tx1"/>
              </a:solidFill>
            </a:endParaRPr>
          </a:p>
        </p:txBody>
      </p:sp>
      <p:sp>
        <p:nvSpPr>
          <p:cNvPr id="8" name="直線圖說文字 2 7"/>
          <p:cNvSpPr/>
          <p:nvPr/>
        </p:nvSpPr>
        <p:spPr>
          <a:xfrm>
            <a:off x="7474705" y="3263253"/>
            <a:ext cx="3322781" cy="1080120"/>
          </a:xfrm>
          <a:prstGeom prst="borderCallout2">
            <a:avLst>
              <a:gd name="adj1" fmla="val 49417"/>
              <a:gd name="adj2" fmla="val -1271"/>
              <a:gd name="adj3" fmla="val 49329"/>
              <a:gd name="adj4" fmla="val -10671"/>
              <a:gd name="adj5" fmla="val 30590"/>
              <a:gd name="adj6" fmla="val -21908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HK" dirty="0">
                <a:solidFill>
                  <a:schemeClr val="tx1"/>
                </a:solidFill>
              </a:rPr>
              <a:t>Things to do of the function</a:t>
            </a:r>
          </a:p>
          <a:p>
            <a:pPr algn="ctr"/>
            <a:r>
              <a:rPr lang="en-US" altLang="zh-HK" dirty="0">
                <a:solidFill>
                  <a:schemeClr val="tx1"/>
                </a:solidFill>
              </a:rPr>
              <a:t>Each instruction should be end with a ;</a:t>
            </a:r>
          </a:p>
          <a:p>
            <a:pPr algn="ctr"/>
            <a:r>
              <a:rPr lang="en-US" altLang="zh-HK" dirty="0">
                <a:solidFill>
                  <a:schemeClr val="tx1"/>
                </a:solidFill>
              </a:rPr>
              <a:t>e.g. </a:t>
            </a:r>
            <a:r>
              <a:rPr lang="en-US" altLang="zh-HK" dirty="0">
                <a:solidFill>
                  <a:srgbClr val="002060"/>
                </a:solidFill>
              </a:rPr>
              <a:t>a = a + b;</a:t>
            </a:r>
            <a:endParaRPr lang="zh-HK" altLang="en-US" dirty="0" err="1">
              <a:solidFill>
                <a:srgbClr val="002060"/>
              </a:solidFill>
            </a:endParaRPr>
          </a:p>
        </p:txBody>
      </p:sp>
      <p:sp>
        <p:nvSpPr>
          <p:cNvPr id="9" name="直線圖說文字 2 8"/>
          <p:cNvSpPr/>
          <p:nvPr/>
        </p:nvSpPr>
        <p:spPr>
          <a:xfrm>
            <a:off x="1507093" y="2629021"/>
            <a:ext cx="1872208" cy="1174292"/>
          </a:xfrm>
          <a:prstGeom prst="borderCallout2">
            <a:avLst>
              <a:gd name="adj1" fmla="val 46333"/>
              <a:gd name="adj2" fmla="val 99795"/>
              <a:gd name="adj3" fmla="val 47104"/>
              <a:gd name="adj4" fmla="val 161764"/>
              <a:gd name="adj5" fmla="val 25345"/>
              <a:gd name="adj6" fmla="val 177080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HK" dirty="0">
                <a:solidFill>
                  <a:schemeClr val="tx1"/>
                </a:solidFill>
              </a:rPr>
              <a:t>All the instruction of the function should be with { and}</a:t>
            </a:r>
            <a:endParaRPr lang="zh-HK" altLang="en-US" dirty="0" err="1">
              <a:solidFill>
                <a:schemeClr val="tx1"/>
              </a:solidFill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787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LED </a:t>
            </a:r>
            <a:r>
              <a:rPr lang="en-US" altLang="zh-HK" dirty="0" smtClean="0"/>
              <a:t>Blink – Program Analysis 1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528048" y="1988841"/>
            <a:ext cx="4825752" cy="3921299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pinMode</a:t>
            </a:r>
            <a:r>
              <a:rPr lang="en-US" dirty="0" smtClean="0"/>
              <a:t>(</a:t>
            </a:r>
            <a:r>
              <a:rPr lang="en-US" altLang="zh-HK" dirty="0"/>
              <a:t>LED_BUILTIN</a:t>
            </a:r>
            <a:r>
              <a:rPr lang="en-US" dirty="0" smtClean="0"/>
              <a:t>, </a:t>
            </a:r>
            <a:r>
              <a:rPr lang="en-US" dirty="0"/>
              <a:t>OUPUT)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416560" y="1628801"/>
            <a:ext cx="5955422" cy="313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chemeClr val="accent6">
                    <a:lumMod val="75000"/>
                  </a:schemeClr>
                </a:solidFill>
              </a:rPr>
              <a:t>void setup</a:t>
            </a:r>
            <a:r>
              <a:rPr lang="en-US" altLang="zh-HK" dirty="0"/>
              <a:t>( ) {</a:t>
            </a:r>
          </a:p>
          <a:p>
            <a:r>
              <a:rPr lang="en-US" altLang="zh-HK" dirty="0"/>
              <a:t>  </a:t>
            </a:r>
            <a:r>
              <a:rPr lang="en-US" altLang="zh-HK" dirty="0" err="1" smtClean="0">
                <a:solidFill>
                  <a:schemeClr val="accent6">
                    <a:lumMod val="75000"/>
                  </a:schemeClr>
                </a:solidFill>
              </a:rPr>
              <a:t>pinMode</a:t>
            </a:r>
            <a:r>
              <a:rPr lang="en-US" altLang="zh-HK" dirty="0" smtClean="0"/>
              <a:t>(</a:t>
            </a:r>
            <a:r>
              <a:rPr lang="en-US" altLang="zh-HK" dirty="0">
                <a:solidFill>
                  <a:schemeClr val="tx1"/>
                </a:solidFill>
              </a:rPr>
              <a:t>LED_BUILTIN</a:t>
            </a:r>
            <a:r>
              <a:rPr lang="en-US" altLang="zh-HK" dirty="0" smtClean="0"/>
              <a:t>, </a:t>
            </a:r>
            <a:r>
              <a:rPr lang="en-US" altLang="zh-HK" dirty="0"/>
              <a:t>OUTPUT);	// define operation 			</a:t>
            </a:r>
            <a:r>
              <a:rPr lang="en-US" altLang="zh-HK" dirty="0" smtClean="0"/>
              <a:t>	// </a:t>
            </a:r>
            <a:r>
              <a:rPr lang="en-US" altLang="zh-HK" dirty="0"/>
              <a:t>mode of </a:t>
            </a:r>
            <a:r>
              <a:rPr lang="en-US" altLang="zh-HK" dirty="0" err="1" smtClean="0"/>
              <a:t>LED_Pin</a:t>
            </a:r>
            <a:endParaRPr lang="en-US" altLang="zh-HK" dirty="0"/>
          </a:p>
          <a:p>
            <a:r>
              <a:rPr lang="en-US" altLang="zh-HK" dirty="0"/>
              <a:t>}</a:t>
            </a:r>
          </a:p>
          <a:p>
            <a:endParaRPr lang="en-US" altLang="zh-HK" dirty="0"/>
          </a:p>
          <a:p>
            <a:r>
              <a:rPr lang="en-US" altLang="zh-HK" dirty="0">
                <a:solidFill>
                  <a:schemeClr val="accent6">
                    <a:lumMod val="75000"/>
                  </a:schemeClr>
                </a:solidFill>
              </a:rPr>
              <a:t>void loop</a:t>
            </a:r>
            <a:r>
              <a:rPr lang="en-US" altLang="zh-HK" dirty="0"/>
              <a:t>( ) {</a:t>
            </a:r>
          </a:p>
          <a:p>
            <a:pPr>
              <a:tabLst>
                <a:tab pos="180975" algn="l"/>
              </a:tabLst>
            </a:pPr>
            <a:r>
              <a:rPr lang="en-US" altLang="zh-HK" dirty="0"/>
              <a:t>	</a:t>
            </a:r>
            <a:r>
              <a:rPr lang="en-US" altLang="zh-HK" dirty="0" err="1" smtClean="0">
                <a:solidFill>
                  <a:schemeClr val="accent6">
                    <a:lumMod val="75000"/>
                  </a:schemeClr>
                </a:solidFill>
              </a:rPr>
              <a:t>digitalWrite</a:t>
            </a:r>
            <a:r>
              <a:rPr lang="en-US" altLang="zh-HK" dirty="0" smtClean="0"/>
              <a:t>(</a:t>
            </a:r>
            <a:r>
              <a:rPr lang="en-US" altLang="zh-HK" dirty="0">
                <a:solidFill>
                  <a:schemeClr val="tx1"/>
                </a:solidFill>
              </a:rPr>
              <a:t>LED_BUILTIN</a:t>
            </a:r>
            <a:r>
              <a:rPr lang="en-US" altLang="zh-HK" dirty="0" smtClean="0"/>
              <a:t>, </a:t>
            </a:r>
            <a:r>
              <a:rPr lang="en-US" altLang="zh-HK" dirty="0"/>
              <a:t>HIGH);   	// turn the </a:t>
            </a:r>
            <a:r>
              <a:rPr lang="en-US" altLang="zh-HK" dirty="0" smtClean="0"/>
              <a:t>LED off</a:t>
            </a:r>
            <a:endParaRPr lang="en-US" altLang="zh-HK" dirty="0"/>
          </a:p>
          <a:p>
            <a:pPr>
              <a:tabLst>
                <a:tab pos="180975" algn="l"/>
              </a:tabLst>
            </a:pPr>
            <a:r>
              <a:rPr lang="en-US" altLang="zh-HK" dirty="0"/>
              <a:t>	</a:t>
            </a:r>
            <a:r>
              <a:rPr lang="en-US" altLang="zh-HK" dirty="0">
                <a:solidFill>
                  <a:schemeClr val="accent6">
                    <a:lumMod val="75000"/>
                  </a:schemeClr>
                </a:solidFill>
              </a:rPr>
              <a:t>delay</a:t>
            </a:r>
            <a:r>
              <a:rPr lang="en-US" altLang="zh-HK" dirty="0"/>
              <a:t>(1000);              	</a:t>
            </a:r>
            <a:r>
              <a:rPr lang="en-US" altLang="zh-HK" dirty="0" smtClean="0"/>
              <a:t>	// </a:t>
            </a:r>
            <a:r>
              <a:rPr lang="en-US" altLang="zh-HK" dirty="0"/>
              <a:t>wait for a second</a:t>
            </a:r>
          </a:p>
          <a:p>
            <a:pPr>
              <a:tabLst>
                <a:tab pos="180975" algn="l"/>
              </a:tabLst>
            </a:pPr>
            <a:r>
              <a:rPr lang="en-US" altLang="zh-HK" dirty="0"/>
              <a:t>  	</a:t>
            </a:r>
            <a:r>
              <a:rPr lang="en-US" altLang="zh-HK" dirty="0" err="1" smtClean="0">
                <a:solidFill>
                  <a:schemeClr val="accent6">
                    <a:lumMod val="75000"/>
                  </a:schemeClr>
                </a:solidFill>
              </a:rPr>
              <a:t>digitalWrite</a:t>
            </a:r>
            <a:r>
              <a:rPr lang="en-US" altLang="zh-HK" dirty="0" smtClean="0"/>
              <a:t>(</a:t>
            </a:r>
            <a:r>
              <a:rPr lang="en-US" altLang="zh-HK" dirty="0">
                <a:solidFill>
                  <a:schemeClr val="tx1"/>
                </a:solidFill>
              </a:rPr>
              <a:t>LED_BUILTIN</a:t>
            </a:r>
            <a:r>
              <a:rPr lang="en-US" altLang="zh-HK" dirty="0" smtClean="0"/>
              <a:t>, </a:t>
            </a:r>
            <a:r>
              <a:rPr lang="en-US" altLang="zh-HK" dirty="0"/>
              <a:t>LOW);    	// turn the LED </a:t>
            </a:r>
            <a:r>
              <a:rPr lang="en-US" altLang="zh-HK" dirty="0" smtClean="0"/>
              <a:t>on</a:t>
            </a:r>
            <a:endParaRPr lang="en-US" altLang="zh-HK" dirty="0"/>
          </a:p>
          <a:p>
            <a:pPr>
              <a:tabLst>
                <a:tab pos="180975" algn="l"/>
              </a:tabLst>
            </a:pPr>
            <a:r>
              <a:rPr lang="en-US" altLang="zh-HK" dirty="0"/>
              <a:t>	</a:t>
            </a:r>
            <a:r>
              <a:rPr lang="en-US" altLang="zh-HK" dirty="0">
                <a:solidFill>
                  <a:schemeClr val="accent6">
                    <a:lumMod val="75000"/>
                  </a:schemeClr>
                </a:solidFill>
              </a:rPr>
              <a:t>delay</a:t>
            </a:r>
            <a:r>
              <a:rPr lang="en-US" altLang="zh-HK" dirty="0"/>
              <a:t>(1000); 		</a:t>
            </a:r>
            <a:r>
              <a:rPr lang="en-US" altLang="zh-HK" dirty="0" smtClean="0"/>
              <a:t>	// </a:t>
            </a:r>
            <a:r>
              <a:rPr lang="en-US" altLang="zh-HK" dirty="0"/>
              <a:t>wait for a second</a:t>
            </a:r>
          </a:p>
          <a:p>
            <a:r>
              <a:rPr lang="en-US" altLang="zh-HK" dirty="0"/>
              <a:t>}</a:t>
            </a:r>
            <a:endParaRPr lang="zh-HK" altLang="en-US" dirty="0"/>
          </a:p>
        </p:txBody>
      </p:sp>
      <p:sp>
        <p:nvSpPr>
          <p:cNvPr id="5" name="直線圖說文字 2 4"/>
          <p:cNvSpPr/>
          <p:nvPr/>
        </p:nvSpPr>
        <p:spPr>
          <a:xfrm>
            <a:off x="8222905" y="1196752"/>
            <a:ext cx="2448272" cy="720080"/>
          </a:xfrm>
          <a:prstGeom prst="borderCallout2">
            <a:avLst>
              <a:gd name="adj1" fmla="val 52697"/>
              <a:gd name="adj2" fmla="val -161"/>
              <a:gd name="adj3" fmla="val 53954"/>
              <a:gd name="adj4" fmla="val -27354"/>
              <a:gd name="adj5" fmla="val 112500"/>
              <a:gd name="adj6" fmla="val -4666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HK" dirty="0" err="1">
                <a:solidFill>
                  <a:schemeClr val="tx1"/>
                </a:solidFill>
              </a:rPr>
              <a:t>pinMode</a:t>
            </a:r>
            <a:r>
              <a:rPr lang="en-US" altLang="zh-HK" dirty="0">
                <a:solidFill>
                  <a:schemeClr val="tx1"/>
                </a:solidFill>
              </a:rPr>
              <a:t> – function call to define pin mode</a:t>
            </a:r>
            <a:endParaRPr lang="zh-HK" altLang="en-US" dirty="0" err="1">
              <a:solidFill>
                <a:schemeClr val="tx1"/>
              </a:solidFill>
            </a:endParaRPr>
          </a:p>
        </p:txBody>
      </p:sp>
      <p:sp>
        <p:nvSpPr>
          <p:cNvPr id="6" name="直線圖說文字 2 5"/>
          <p:cNvSpPr/>
          <p:nvPr/>
        </p:nvSpPr>
        <p:spPr>
          <a:xfrm>
            <a:off x="9571008" y="4107552"/>
            <a:ext cx="2448272" cy="1080120"/>
          </a:xfrm>
          <a:prstGeom prst="borderCallout2">
            <a:avLst>
              <a:gd name="adj1" fmla="val -109"/>
              <a:gd name="adj2" fmla="val 46802"/>
              <a:gd name="adj3" fmla="val -101112"/>
              <a:gd name="adj4" fmla="val 46603"/>
              <a:gd name="adj5" fmla="val -153207"/>
              <a:gd name="adj6" fmla="val 34687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HK" dirty="0">
                <a:solidFill>
                  <a:schemeClr val="tx1"/>
                </a:solidFill>
              </a:rPr>
              <a:t>Function input 2 : operating mode</a:t>
            </a:r>
          </a:p>
          <a:p>
            <a:pPr algn="ctr"/>
            <a:r>
              <a:rPr lang="en-US" altLang="zh-HK" dirty="0">
                <a:solidFill>
                  <a:schemeClr val="tx1"/>
                </a:solidFill>
              </a:rPr>
              <a:t>(INPUT, OUTPUT or  </a:t>
            </a:r>
            <a:r>
              <a:rPr lang="en-US" altLang="zh-HK" b="1" dirty="0">
                <a:solidFill>
                  <a:schemeClr val="tx1"/>
                </a:solidFill>
              </a:rPr>
              <a:t>INPUT_PULLUP</a:t>
            </a:r>
            <a:r>
              <a:rPr lang="en-US" altLang="zh-HK" dirty="0">
                <a:solidFill>
                  <a:schemeClr val="tx1"/>
                </a:solidFill>
              </a:rPr>
              <a:t>)</a:t>
            </a:r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7" name="直線圖說文字 2 6"/>
          <p:cNvSpPr/>
          <p:nvPr/>
        </p:nvSpPr>
        <p:spPr>
          <a:xfrm>
            <a:off x="7070777" y="3300948"/>
            <a:ext cx="2304256" cy="806604"/>
          </a:xfrm>
          <a:prstGeom prst="borderCallout2">
            <a:avLst>
              <a:gd name="adj1" fmla="val 1149"/>
              <a:gd name="adj2" fmla="val 50500"/>
              <a:gd name="adj3" fmla="val -60956"/>
              <a:gd name="adj4" fmla="val 50671"/>
              <a:gd name="adj5" fmla="val -98816"/>
              <a:gd name="adj6" fmla="val 65009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HK" dirty="0">
                <a:solidFill>
                  <a:schemeClr val="tx1"/>
                </a:solidFill>
              </a:rPr>
              <a:t>function input 1 : target pin no. </a:t>
            </a:r>
          </a:p>
          <a:p>
            <a:pPr algn="ctr"/>
            <a:r>
              <a:rPr lang="en-US" altLang="zh-HK" dirty="0">
                <a:solidFill>
                  <a:schemeClr val="tx1"/>
                </a:solidFill>
              </a:rPr>
              <a:t>(1 ~ 13 or A0 ~ A5)</a:t>
            </a:r>
            <a:endParaRPr lang="zh-HK" altLang="en-US" dirty="0" err="1">
              <a:solidFill>
                <a:schemeClr val="tx1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699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LED </a:t>
            </a:r>
            <a:r>
              <a:rPr lang="en-US" altLang="zh-HK" dirty="0" smtClean="0"/>
              <a:t>Blink – Program Analysis 2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558528" y="1988840"/>
            <a:ext cx="5196592" cy="3921299"/>
          </a:xfrm>
        </p:spPr>
        <p:txBody>
          <a:bodyPr/>
          <a:lstStyle/>
          <a:p>
            <a:pPr marL="0" indent="0">
              <a:buNone/>
            </a:pPr>
            <a:r>
              <a:rPr lang="en-US" altLang="zh-HK" dirty="0" err="1" smtClean="0">
                <a:solidFill>
                  <a:schemeClr val="accent6">
                    <a:lumMod val="75000"/>
                  </a:schemeClr>
                </a:solidFill>
              </a:rPr>
              <a:t>digitalWrite</a:t>
            </a:r>
            <a:r>
              <a:rPr lang="en-US" altLang="zh-HK" dirty="0" smtClean="0"/>
              <a:t>(</a:t>
            </a:r>
            <a:r>
              <a:rPr lang="en-US" altLang="zh-HK" dirty="0"/>
              <a:t>LED_BUILTIN</a:t>
            </a:r>
            <a:r>
              <a:rPr lang="en-US" dirty="0" smtClean="0"/>
              <a:t>, </a:t>
            </a:r>
            <a:r>
              <a:rPr lang="en-US" dirty="0"/>
              <a:t>HIGH)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538480" y="1628801"/>
            <a:ext cx="5833502" cy="313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chemeClr val="accent6">
                    <a:lumMod val="75000"/>
                  </a:schemeClr>
                </a:solidFill>
              </a:rPr>
              <a:t>void setup</a:t>
            </a:r>
            <a:r>
              <a:rPr lang="en-US" altLang="zh-HK" dirty="0"/>
              <a:t>( ) {</a:t>
            </a:r>
          </a:p>
          <a:p>
            <a:r>
              <a:rPr lang="en-US" altLang="zh-HK" dirty="0"/>
              <a:t>  </a:t>
            </a:r>
            <a:r>
              <a:rPr lang="en-US" altLang="zh-HK" dirty="0" err="1" smtClean="0">
                <a:solidFill>
                  <a:schemeClr val="accent6">
                    <a:lumMod val="75000"/>
                  </a:schemeClr>
                </a:solidFill>
              </a:rPr>
              <a:t>pinMode</a:t>
            </a:r>
            <a:r>
              <a:rPr lang="en-US" altLang="zh-HK" dirty="0" smtClean="0"/>
              <a:t>(</a:t>
            </a:r>
            <a:r>
              <a:rPr lang="en-US" altLang="zh-HK" dirty="0">
                <a:solidFill>
                  <a:schemeClr val="tx1"/>
                </a:solidFill>
              </a:rPr>
              <a:t>LED_BUILTIN</a:t>
            </a:r>
            <a:r>
              <a:rPr lang="en-US" altLang="zh-HK" dirty="0" smtClean="0"/>
              <a:t>, </a:t>
            </a:r>
            <a:r>
              <a:rPr lang="en-US" altLang="zh-HK" dirty="0"/>
              <a:t>OUTPUT);	// define operation 			</a:t>
            </a:r>
            <a:r>
              <a:rPr lang="en-US" altLang="zh-HK" dirty="0" smtClean="0"/>
              <a:t>	// </a:t>
            </a:r>
            <a:r>
              <a:rPr lang="en-US" altLang="zh-HK" dirty="0"/>
              <a:t>mode of </a:t>
            </a:r>
            <a:r>
              <a:rPr lang="en-US" altLang="zh-HK" dirty="0" smtClean="0"/>
              <a:t>LED pin</a:t>
            </a:r>
            <a:endParaRPr lang="en-US" altLang="zh-HK" dirty="0"/>
          </a:p>
          <a:p>
            <a:r>
              <a:rPr lang="en-US" altLang="zh-HK" dirty="0"/>
              <a:t>}</a:t>
            </a:r>
          </a:p>
          <a:p>
            <a:endParaRPr lang="en-US" altLang="zh-HK" dirty="0"/>
          </a:p>
          <a:p>
            <a:r>
              <a:rPr lang="en-US" altLang="zh-HK" dirty="0">
                <a:solidFill>
                  <a:schemeClr val="accent6">
                    <a:lumMod val="75000"/>
                  </a:schemeClr>
                </a:solidFill>
              </a:rPr>
              <a:t>void loop</a:t>
            </a:r>
            <a:r>
              <a:rPr lang="en-US" altLang="zh-HK" dirty="0"/>
              <a:t>( ) {</a:t>
            </a:r>
          </a:p>
          <a:p>
            <a:pPr>
              <a:tabLst>
                <a:tab pos="180975" algn="l"/>
              </a:tabLst>
            </a:pPr>
            <a:r>
              <a:rPr lang="en-US" altLang="zh-HK" dirty="0"/>
              <a:t>	</a:t>
            </a:r>
            <a:r>
              <a:rPr lang="en-US" altLang="zh-HK" dirty="0" err="1" smtClean="0">
                <a:solidFill>
                  <a:schemeClr val="accent6">
                    <a:lumMod val="75000"/>
                  </a:schemeClr>
                </a:solidFill>
              </a:rPr>
              <a:t>digitalWrite</a:t>
            </a:r>
            <a:r>
              <a:rPr lang="en-US" altLang="zh-HK" dirty="0" smtClean="0"/>
              <a:t>(</a:t>
            </a:r>
            <a:r>
              <a:rPr lang="en-US" altLang="zh-HK" dirty="0">
                <a:solidFill>
                  <a:schemeClr val="tx1"/>
                </a:solidFill>
              </a:rPr>
              <a:t>LED_BUILTIN</a:t>
            </a:r>
            <a:r>
              <a:rPr lang="en-US" altLang="zh-HK" dirty="0" smtClean="0"/>
              <a:t>, </a:t>
            </a:r>
            <a:r>
              <a:rPr lang="en-US" altLang="zh-HK" dirty="0"/>
              <a:t>HIGH);   	// turn the LED</a:t>
            </a:r>
          </a:p>
          <a:p>
            <a:pPr>
              <a:tabLst>
                <a:tab pos="180975" algn="l"/>
              </a:tabLst>
            </a:pPr>
            <a:r>
              <a:rPr lang="en-US" altLang="zh-HK" dirty="0"/>
              <a:t>	</a:t>
            </a:r>
            <a:r>
              <a:rPr lang="en-US" altLang="zh-HK" dirty="0">
                <a:solidFill>
                  <a:schemeClr val="accent6">
                    <a:lumMod val="75000"/>
                  </a:schemeClr>
                </a:solidFill>
              </a:rPr>
              <a:t>delay</a:t>
            </a:r>
            <a:r>
              <a:rPr lang="en-US" altLang="zh-HK" dirty="0"/>
              <a:t>(1000);              	</a:t>
            </a:r>
            <a:r>
              <a:rPr lang="en-US" altLang="zh-HK" dirty="0" smtClean="0"/>
              <a:t>	// </a:t>
            </a:r>
            <a:r>
              <a:rPr lang="en-US" altLang="zh-HK" dirty="0"/>
              <a:t>wait for a second</a:t>
            </a:r>
          </a:p>
          <a:p>
            <a:pPr>
              <a:tabLst>
                <a:tab pos="180975" algn="l"/>
              </a:tabLst>
            </a:pPr>
            <a:r>
              <a:rPr lang="en-US" altLang="zh-HK" dirty="0"/>
              <a:t>  	</a:t>
            </a:r>
            <a:r>
              <a:rPr lang="en-US" altLang="zh-HK" dirty="0" err="1" smtClean="0">
                <a:solidFill>
                  <a:schemeClr val="accent6">
                    <a:lumMod val="75000"/>
                  </a:schemeClr>
                </a:solidFill>
              </a:rPr>
              <a:t>digitalWrite</a:t>
            </a:r>
            <a:r>
              <a:rPr lang="en-US" altLang="zh-HK" dirty="0" smtClean="0"/>
              <a:t>(</a:t>
            </a:r>
            <a:r>
              <a:rPr lang="en-US" altLang="zh-HK" dirty="0">
                <a:solidFill>
                  <a:schemeClr val="tx1"/>
                </a:solidFill>
              </a:rPr>
              <a:t>LED_BUILTIN</a:t>
            </a:r>
            <a:r>
              <a:rPr lang="en-US" altLang="zh-HK" dirty="0" smtClean="0"/>
              <a:t>, </a:t>
            </a:r>
            <a:r>
              <a:rPr lang="en-US" altLang="zh-HK" dirty="0"/>
              <a:t>LOW);    	// turn the LED off</a:t>
            </a:r>
          </a:p>
          <a:p>
            <a:pPr>
              <a:tabLst>
                <a:tab pos="180975" algn="l"/>
              </a:tabLst>
            </a:pPr>
            <a:r>
              <a:rPr lang="en-US" altLang="zh-HK" dirty="0"/>
              <a:t>	</a:t>
            </a:r>
            <a:r>
              <a:rPr lang="en-US" altLang="zh-HK" dirty="0">
                <a:solidFill>
                  <a:schemeClr val="accent6">
                    <a:lumMod val="75000"/>
                  </a:schemeClr>
                </a:solidFill>
              </a:rPr>
              <a:t>delay</a:t>
            </a:r>
            <a:r>
              <a:rPr lang="en-US" altLang="zh-HK" dirty="0"/>
              <a:t>(1000); 		</a:t>
            </a:r>
            <a:r>
              <a:rPr lang="en-US" altLang="zh-HK" dirty="0" smtClean="0"/>
              <a:t>	// </a:t>
            </a:r>
            <a:r>
              <a:rPr lang="en-US" altLang="zh-HK" dirty="0"/>
              <a:t>wait for a second</a:t>
            </a:r>
          </a:p>
          <a:p>
            <a:r>
              <a:rPr lang="en-US" altLang="zh-HK" dirty="0"/>
              <a:t>}</a:t>
            </a:r>
            <a:endParaRPr lang="zh-HK" altLang="en-US" dirty="0"/>
          </a:p>
        </p:txBody>
      </p:sp>
      <p:sp>
        <p:nvSpPr>
          <p:cNvPr id="5" name="直線圖說文字 2 4"/>
          <p:cNvSpPr/>
          <p:nvPr/>
        </p:nvSpPr>
        <p:spPr>
          <a:xfrm>
            <a:off x="7896201" y="1196752"/>
            <a:ext cx="2774977" cy="792088"/>
          </a:xfrm>
          <a:prstGeom prst="borderCallout2">
            <a:avLst>
              <a:gd name="adj1" fmla="val 52697"/>
              <a:gd name="adj2" fmla="val -161"/>
              <a:gd name="adj3" fmla="val 51439"/>
              <a:gd name="adj4" fmla="val -15608"/>
              <a:gd name="adj5" fmla="val 117529"/>
              <a:gd name="adj6" fmla="val -22524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HK" dirty="0" err="1">
                <a:solidFill>
                  <a:schemeClr val="accent6">
                    <a:lumMod val="75000"/>
                  </a:schemeClr>
                </a:solidFill>
              </a:rPr>
              <a:t>digitalWrite</a:t>
            </a:r>
            <a:r>
              <a:rPr lang="en-US" altLang="zh-HK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HK" dirty="0">
                <a:solidFill>
                  <a:schemeClr val="tx1"/>
                </a:solidFill>
              </a:rPr>
              <a:t>– function call to set the target pin to output </a:t>
            </a:r>
            <a:r>
              <a:rPr lang="en-US" altLang="zh-HK" dirty="0" smtClean="0">
                <a:solidFill>
                  <a:schemeClr val="tx1"/>
                </a:solidFill>
              </a:rPr>
              <a:t>3.3V </a:t>
            </a:r>
            <a:r>
              <a:rPr lang="en-US" altLang="zh-HK" dirty="0">
                <a:solidFill>
                  <a:schemeClr val="tx1"/>
                </a:solidFill>
              </a:rPr>
              <a:t>or 0V</a:t>
            </a:r>
            <a:endParaRPr lang="zh-HK" altLang="en-US" dirty="0" err="1">
              <a:solidFill>
                <a:schemeClr val="tx1"/>
              </a:solidFill>
            </a:endParaRPr>
          </a:p>
        </p:txBody>
      </p:sp>
      <p:sp>
        <p:nvSpPr>
          <p:cNvPr id="6" name="直線圖說文字 2 5"/>
          <p:cNvSpPr/>
          <p:nvPr/>
        </p:nvSpPr>
        <p:spPr>
          <a:xfrm>
            <a:off x="9432434" y="4228062"/>
            <a:ext cx="2448272" cy="1080120"/>
          </a:xfrm>
          <a:prstGeom prst="borderCallout2">
            <a:avLst>
              <a:gd name="adj1" fmla="val -109"/>
              <a:gd name="adj2" fmla="val 46802"/>
              <a:gd name="adj3" fmla="val -101112"/>
              <a:gd name="adj4" fmla="val 46603"/>
              <a:gd name="adj5" fmla="val -170138"/>
              <a:gd name="adj6" fmla="val 57096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HK" dirty="0">
                <a:solidFill>
                  <a:schemeClr val="tx1"/>
                </a:solidFill>
              </a:rPr>
              <a:t>Function input 2 : Output status</a:t>
            </a:r>
          </a:p>
          <a:p>
            <a:pPr algn="ctr"/>
            <a:r>
              <a:rPr lang="en-US" altLang="zh-HK" dirty="0">
                <a:solidFill>
                  <a:schemeClr val="tx1"/>
                </a:solidFill>
              </a:rPr>
              <a:t>(HIGH or LOW)</a:t>
            </a:r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7" name="直線圖說文字 2 6"/>
          <p:cNvSpPr/>
          <p:nvPr/>
        </p:nvSpPr>
        <p:spPr>
          <a:xfrm>
            <a:off x="6979432" y="3198460"/>
            <a:ext cx="2304256" cy="806604"/>
          </a:xfrm>
          <a:prstGeom prst="borderCallout2">
            <a:avLst>
              <a:gd name="adj1" fmla="val 1149"/>
              <a:gd name="adj2" fmla="val 50500"/>
              <a:gd name="adj3" fmla="val -60956"/>
              <a:gd name="adj4" fmla="val 50671"/>
              <a:gd name="adj5" fmla="val -98816"/>
              <a:gd name="adj6" fmla="val 65009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HK" dirty="0">
                <a:solidFill>
                  <a:schemeClr val="tx1"/>
                </a:solidFill>
              </a:rPr>
              <a:t>function input 1 : target pin no. </a:t>
            </a:r>
          </a:p>
          <a:p>
            <a:pPr algn="ctr"/>
            <a:r>
              <a:rPr lang="en-US" altLang="zh-HK" dirty="0" smtClean="0">
                <a:solidFill>
                  <a:schemeClr val="tx1"/>
                </a:solidFill>
              </a:rPr>
              <a:t>(D0 ~ D8 or A0)</a:t>
            </a:r>
            <a:endParaRPr lang="zh-HK" altLang="en-US" dirty="0" err="1">
              <a:solidFill>
                <a:schemeClr val="tx1"/>
              </a:solidFill>
            </a:endParaRPr>
          </a:p>
        </p:txBody>
      </p:sp>
      <p:sp>
        <p:nvSpPr>
          <p:cNvPr id="8" name="直線圖說文字 2 7"/>
          <p:cNvSpPr/>
          <p:nvPr/>
        </p:nvSpPr>
        <p:spPr>
          <a:xfrm>
            <a:off x="3503713" y="5302510"/>
            <a:ext cx="2774977" cy="792088"/>
          </a:xfrm>
          <a:prstGeom prst="borderCallout2">
            <a:avLst>
              <a:gd name="adj1" fmla="val 52697"/>
              <a:gd name="adj2" fmla="val -161"/>
              <a:gd name="adj3" fmla="val 51439"/>
              <a:gd name="adj4" fmla="val -15608"/>
              <a:gd name="adj5" fmla="val -104937"/>
              <a:gd name="adj6" fmla="val -51700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HK" dirty="0">
                <a:solidFill>
                  <a:schemeClr val="accent6">
                    <a:lumMod val="75000"/>
                  </a:schemeClr>
                </a:solidFill>
              </a:rPr>
              <a:t>delay </a:t>
            </a:r>
            <a:r>
              <a:rPr lang="en-US" altLang="zh-HK" dirty="0">
                <a:solidFill>
                  <a:schemeClr val="tx1"/>
                </a:solidFill>
              </a:rPr>
              <a:t>– function call to introduce some delay in </a:t>
            </a:r>
            <a:r>
              <a:rPr lang="en-US" altLang="zh-HK" dirty="0" err="1">
                <a:solidFill>
                  <a:schemeClr val="tx1"/>
                </a:solidFill>
              </a:rPr>
              <a:t>ms</a:t>
            </a:r>
            <a:endParaRPr lang="en-US" altLang="zh-HK" dirty="0">
              <a:solidFill>
                <a:schemeClr val="tx1"/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251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LED </a:t>
            </a:r>
            <a:r>
              <a:rPr lang="en-US" altLang="zh-HK" dirty="0" smtClean="0"/>
              <a:t>Blink – Program Analysis 3</a:t>
            </a:r>
            <a:endParaRPr 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29920" y="1628801"/>
            <a:ext cx="5742062" cy="313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HK" dirty="0">
                <a:solidFill>
                  <a:schemeClr val="accent6">
                    <a:lumMod val="75000"/>
                  </a:schemeClr>
                </a:solidFill>
              </a:rPr>
              <a:t>void setup</a:t>
            </a:r>
            <a:r>
              <a:rPr lang="en-US" altLang="zh-HK" dirty="0"/>
              <a:t>( ) {</a:t>
            </a:r>
          </a:p>
          <a:p>
            <a:r>
              <a:rPr lang="en-US" altLang="zh-HK" dirty="0"/>
              <a:t>  </a:t>
            </a:r>
            <a:r>
              <a:rPr lang="en-US" altLang="zh-HK" dirty="0" err="1" smtClean="0">
                <a:solidFill>
                  <a:schemeClr val="accent6">
                    <a:lumMod val="75000"/>
                  </a:schemeClr>
                </a:solidFill>
              </a:rPr>
              <a:t>pinMode</a:t>
            </a:r>
            <a:r>
              <a:rPr lang="en-US" altLang="zh-HK" dirty="0" smtClean="0"/>
              <a:t>(</a:t>
            </a:r>
            <a:r>
              <a:rPr lang="en-US" altLang="zh-HK" dirty="0">
                <a:solidFill>
                  <a:schemeClr val="tx1"/>
                </a:solidFill>
              </a:rPr>
              <a:t>LED_BUILTIN</a:t>
            </a:r>
            <a:r>
              <a:rPr lang="en-US" altLang="zh-HK" dirty="0" smtClean="0"/>
              <a:t>, </a:t>
            </a:r>
            <a:r>
              <a:rPr lang="en-US" altLang="zh-HK" dirty="0"/>
              <a:t>OUTPUT);	// define operation 			</a:t>
            </a:r>
            <a:r>
              <a:rPr lang="en-US" altLang="zh-HK" dirty="0" smtClean="0"/>
              <a:t>	// </a:t>
            </a:r>
            <a:r>
              <a:rPr lang="en-US" altLang="zh-HK" dirty="0"/>
              <a:t>mode of </a:t>
            </a:r>
            <a:r>
              <a:rPr lang="en-US" altLang="zh-HK" dirty="0" smtClean="0"/>
              <a:t>LED pin</a:t>
            </a:r>
            <a:endParaRPr lang="en-US" altLang="zh-HK" dirty="0"/>
          </a:p>
          <a:p>
            <a:r>
              <a:rPr lang="en-US" altLang="zh-HK" dirty="0"/>
              <a:t>}</a:t>
            </a:r>
          </a:p>
          <a:p>
            <a:endParaRPr lang="en-US" altLang="zh-HK" dirty="0"/>
          </a:p>
          <a:p>
            <a:r>
              <a:rPr lang="en-US" altLang="zh-HK" dirty="0">
                <a:solidFill>
                  <a:schemeClr val="accent6">
                    <a:lumMod val="75000"/>
                  </a:schemeClr>
                </a:solidFill>
              </a:rPr>
              <a:t>void loop</a:t>
            </a:r>
            <a:r>
              <a:rPr lang="en-US" altLang="zh-HK" dirty="0"/>
              <a:t>( ) {</a:t>
            </a:r>
          </a:p>
          <a:p>
            <a:pPr>
              <a:tabLst>
                <a:tab pos="180975" algn="l"/>
              </a:tabLst>
            </a:pPr>
            <a:r>
              <a:rPr lang="en-US" altLang="zh-HK" dirty="0"/>
              <a:t>	</a:t>
            </a:r>
            <a:r>
              <a:rPr lang="en-US" altLang="zh-HK" dirty="0" err="1" smtClean="0">
                <a:solidFill>
                  <a:schemeClr val="accent6">
                    <a:lumMod val="75000"/>
                  </a:schemeClr>
                </a:solidFill>
              </a:rPr>
              <a:t>digitalWrite</a:t>
            </a:r>
            <a:r>
              <a:rPr lang="en-US" altLang="zh-HK" dirty="0" smtClean="0"/>
              <a:t>(</a:t>
            </a:r>
            <a:r>
              <a:rPr lang="en-US" altLang="zh-HK" dirty="0">
                <a:solidFill>
                  <a:schemeClr val="tx1"/>
                </a:solidFill>
              </a:rPr>
              <a:t>LED_BUILTIN</a:t>
            </a:r>
            <a:r>
              <a:rPr lang="en-US" altLang="zh-HK" dirty="0" smtClean="0"/>
              <a:t>, </a:t>
            </a:r>
            <a:r>
              <a:rPr lang="en-US" altLang="zh-HK" dirty="0"/>
              <a:t>HIGH);   	// turn the </a:t>
            </a:r>
            <a:r>
              <a:rPr lang="en-US" altLang="zh-HK" dirty="0" smtClean="0"/>
              <a:t>LED off</a:t>
            </a:r>
            <a:endParaRPr lang="en-US" altLang="zh-HK" dirty="0"/>
          </a:p>
          <a:p>
            <a:pPr>
              <a:tabLst>
                <a:tab pos="180975" algn="l"/>
              </a:tabLst>
            </a:pPr>
            <a:r>
              <a:rPr lang="en-US" altLang="zh-HK" dirty="0"/>
              <a:t>	</a:t>
            </a:r>
            <a:r>
              <a:rPr lang="en-US" altLang="zh-HK" dirty="0">
                <a:solidFill>
                  <a:schemeClr val="accent6">
                    <a:lumMod val="75000"/>
                  </a:schemeClr>
                </a:solidFill>
              </a:rPr>
              <a:t>delay</a:t>
            </a:r>
            <a:r>
              <a:rPr lang="en-US" altLang="zh-HK" dirty="0"/>
              <a:t>(1000);              	</a:t>
            </a:r>
            <a:r>
              <a:rPr lang="en-US" altLang="zh-HK" dirty="0" smtClean="0"/>
              <a:t>	// </a:t>
            </a:r>
            <a:r>
              <a:rPr lang="en-US" altLang="zh-HK" dirty="0"/>
              <a:t>wait for a second</a:t>
            </a:r>
          </a:p>
          <a:p>
            <a:pPr>
              <a:tabLst>
                <a:tab pos="180975" algn="l"/>
              </a:tabLst>
            </a:pPr>
            <a:r>
              <a:rPr lang="en-US" altLang="zh-HK" dirty="0"/>
              <a:t>  	</a:t>
            </a:r>
            <a:r>
              <a:rPr lang="en-US" altLang="zh-HK" dirty="0" err="1" smtClean="0">
                <a:solidFill>
                  <a:schemeClr val="accent6">
                    <a:lumMod val="75000"/>
                  </a:schemeClr>
                </a:solidFill>
              </a:rPr>
              <a:t>digitalWrite</a:t>
            </a:r>
            <a:r>
              <a:rPr lang="en-US" altLang="zh-HK" dirty="0" smtClean="0"/>
              <a:t>(</a:t>
            </a:r>
            <a:r>
              <a:rPr lang="en-US" altLang="zh-HK" dirty="0">
                <a:solidFill>
                  <a:schemeClr val="tx1"/>
                </a:solidFill>
              </a:rPr>
              <a:t>LED_BUILTIN</a:t>
            </a:r>
            <a:r>
              <a:rPr lang="en-US" altLang="zh-HK" dirty="0" smtClean="0"/>
              <a:t>, </a:t>
            </a:r>
            <a:r>
              <a:rPr lang="en-US" altLang="zh-HK" dirty="0"/>
              <a:t>LOW);    	// turn the LED </a:t>
            </a:r>
            <a:r>
              <a:rPr lang="en-US" altLang="zh-HK" dirty="0" smtClean="0"/>
              <a:t>on</a:t>
            </a:r>
            <a:endParaRPr lang="en-US" altLang="zh-HK" dirty="0"/>
          </a:p>
          <a:p>
            <a:pPr>
              <a:tabLst>
                <a:tab pos="180975" algn="l"/>
              </a:tabLst>
            </a:pPr>
            <a:r>
              <a:rPr lang="en-US" altLang="zh-HK" dirty="0"/>
              <a:t>	</a:t>
            </a:r>
            <a:r>
              <a:rPr lang="en-US" altLang="zh-HK" dirty="0">
                <a:solidFill>
                  <a:schemeClr val="accent6">
                    <a:lumMod val="75000"/>
                  </a:schemeClr>
                </a:solidFill>
              </a:rPr>
              <a:t>delay</a:t>
            </a:r>
            <a:r>
              <a:rPr lang="en-US" altLang="zh-HK" dirty="0"/>
              <a:t>(1000); 		</a:t>
            </a:r>
            <a:r>
              <a:rPr lang="en-US" altLang="zh-HK" dirty="0" smtClean="0"/>
              <a:t>	// </a:t>
            </a:r>
            <a:r>
              <a:rPr lang="en-US" altLang="zh-HK" dirty="0"/>
              <a:t>wait for a second</a:t>
            </a:r>
          </a:p>
          <a:p>
            <a:r>
              <a:rPr lang="en-US" altLang="zh-HK" dirty="0"/>
              <a:t>}</a:t>
            </a:r>
            <a:endParaRPr lang="zh-HK" altLang="en-US" dirty="0"/>
          </a:p>
        </p:txBody>
      </p:sp>
      <p:pic>
        <p:nvPicPr>
          <p:cNvPr id="2050" name="Picture 2" descr="C:\Users\ENG-Edmond\Google 雲端硬碟\Robots Arduino Short Course\Reference\arduino - Blinkin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6080" y="1340768"/>
            <a:ext cx="2010678" cy="406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560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053" y="-446436"/>
            <a:ext cx="7263267" cy="777396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0" y="249955"/>
            <a:ext cx="8686800" cy="100811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HK" dirty="0" smtClean="0"/>
              <a:t>Using Variable to replace pin number</a:t>
            </a:r>
            <a:endParaRPr lang="zh-HK" altLang="en-US" dirty="0"/>
          </a:p>
        </p:txBody>
      </p:sp>
      <p:sp>
        <p:nvSpPr>
          <p:cNvPr id="5" name="流程圖: 磁碟 4"/>
          <p:cNvSpPr/>
          <p:nvPr/>
        </p:nvSpPr>
        <p:spPr>
          <a:xfrm>
            <a:off x="7032104" y="3140968"/>
            <a:ext cx="1224136" cy="1008112"/>
          </a:xfrm>
          <a:prstGeom prst="flowChartMagneticDisk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HK" dirty="0" smtClean="0">
                <a:solidFill>
                  <a:schemeClr val="tx1"/>
                </a:solidFill>
              </a:rPr>
              <a:t>LED</a:t>
            </a:r>
            <a:endParaRPr lang="zh-HK" altLang="en-US" dirty="0" err="1">
              <a:solidFill>
                <a:schemeClr val="tx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 rot="19774907">
            <a:off x="7413442" y="2863345"/>
            <a:ext cx="5040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HK" dirty="0"/>
              <a:t>2</a:t>
            </a:r>
            <a:endParaRPr lang="zh-HK" altLang="en-US" dirty="0"/>
          </a:p>
        </p:txBody>
      </p:sp>
      <p:sp>
        <p:nvSpPr>
          <p:cNvPr id="8" name="弧形 7"/>
          <p:cNvSpPr/>
          <p:nvPr/>
        </p:nvSpPr>
        <p:spPr>
          <a:xfrm>
            <a:off x="335360" y="2490535"/>
            <a:ext cx="7112808" cy="864096"/>
          </a:xfrm>
          <a:prstGeom prst="arc">
            <a:avLst>
              <a:gd name="adj1" fmla="val 12140942"/>
              <a:gd name="adj2" fmla="val 21523493"/>
            </a:avLst>
          </a:prstGeom>
          <a:ln>
            <a:prstDash val="dash"/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弧形 10"/>
          <p:cNvSpPr/>
          <p:nvPr/>
        </p:nvSpPr>
        <p:spPr>
          <a:xfrm rot="10277844">
            <a:off x="2585358" y="1511553"/>
            <a:ext cx="6527266" cy="2773314"/>
          </a:xfrm>
          <a:prstGeom prst="arc">
            <a:avLst>
              <a:gd name="adj1" fmla="val 14009339"/>
              <a:gd name="adj2" fmla="val 20804486"/>
            </a:avLst>
          </a:prstGeom>
          <a:ln>
            <a:prstDash val="dash"/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弧形 11"/>
          <p:cNvSpPr/>
          <p:nvPr/>
        </p:nvSpPr>
        <p:spPr>
          <a:xfrm rot="9378120">
            <a:off x="2657783" y="1754312"/>
            <a:ext cx="6527266" cy="2773314"/>
          </a:xfrm>
          <a:prstGeom prst="arc">
            <a:avLst>
              <a:gd name="adj1" fmla="val 14556280"/>
              <a:gd name="adj2" fmla="val 21276306"/>
            </a:avLst>
          </a:prstGeom>
          <a:ln>
            <a:prstDash val="dash"/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9013241" y="355247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66FF66"/>
                </a:solidFill>
              </a:rPr>
              <a:t>“LED” </a:t>
            </a:r>
            <a:r>
              <a:rPr lang="en-US" altLang="zh-HK" dirty="0">
                <a:solidFill>
                  <a:srgbClr val="66FF66"/>
                </a:solidFill>
              </a:rPr>
              <a:t>is equal to </a:t>
            </a:r>
            <a:r>
              <a:rPr lang="en-US" altLang="zh-HK" dirty="0" smtClean="0">
                <a:solidFill>
                  <a:srgbClr val="66FF66"/>
                </a:solidFill>
              </a:rPr>
              <a:t>2</a:t>
            </a:r>
            <a:endParaRPr lang="zh-HK" altLang="en-US" dirty="0">
              <a:solidFill>
                <a:srgbClr val="66FF66"/>
              </a:solidFill>
            </a:endParaRPr>
          </a:p>
        </p:txBody>
      </p:sp>
      <p:sp>
        <p:nvSpPr>
          <p:cNvPr id="10" name="直線圖說文字 2 9"/>
          <p:cNvSpPr/>
          <p:nvPr/>
        </p:nvSpPr>
        <p:spPr>
          <a:xfrm>
            <a:off x="6744072" y="1556793"/>
            <a:ext cx="3528392" cy="933743"/>
          </a:xfrm>
          <a:prstGeom prst="borderCallout2">
            <a:avLst>
              <a:gd name="adj1" fmla="val 46292"/>
              <a:gd name="adj2" fmla="val -1044"/>
              <a:gd name="adj3" fmla="val 49353"/>
              <a:gd name="adj4" fmla="val -110611"/>
              <a:gd name="adj5" fmla="val 99239"/>
              <a:gd name="adj6" fmla="val -12063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HK" dirty="0"/>
              <a:t>Declare a variable type as “byte”</a:t>
            </a:r>
            <a:r>
              <a:rPr lang="zh-HK" altLang="en-US" dirty="0"/>
              <a:t> </a:t>
            </a:r>
            <a:r>
              <a:rPr lang="en-US" altLang="zh-HK" dirty="0"/>
              <a:t>and name of the variable as </a:t>
            </a:r>
            <a:r>
              <a:rPr lang="en-US" altLang="zh-HK" dirty="0" smtClean="0"/>
              <a:t>“LED” </a:t>
            </a:r>
            <a:r>
              <a:rPr lang="en-US" altLang="zh-HK" dirty="0"/>
              <a:t>and this variable is equal to </a:t>
            </a:r>
            <a:r>
              <a:rPr lang="en-US" altLang="zh-HK" dirty="0" smtClean="0"/>
              <a:t>2</a:t>
            </a:r>
            <a:endParaRPr lang="en-US" altLang="zh-HK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827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>
            <a:extLst>
              <a:ext uri="{FF2B5EF4-FFF2-40B4-BE49-F238E27FC236}">
                <a16:creationId xmlns:a16="http://schemas.microsoft.com/office/drawing/2014/main" id="{7F1B79AF-6AF5-414B-A35D-8D260909831A}"/>
              </a:ext>
            </a:extLst>
          </p:cNvPr>
          <p:cNvGrpSpPr/>
          <p:nvPr/>
        </p:nvGrpSpPr>
        <p:grpSpPr>
          <a:xfrm>
            <a:off x="0" y="0"/>
            <a:ext cx="11705480" cy="5373282"/>
            <a:chOff x="11124" y="-1"/>
            <a:chExt cx="11705480" cy="5373282"/>
          </a:xfrm>
        </p:grpSpPr>
        <p:sp>
          <p:nvSpPr>
            <p:cNvPr id="9" name="直角三角形 8">
              <a:extLst>
                <a:ext uri="{FF2B5EF4-FFF2-40B4-BE49-F238E27FC236}">
                  <a16:creationId xmlns:a16="http://schemas.microsoft.com/office/drawing/2014/main" id="{6FFBC9A7-4C81-47F9-9B41-AE4891901D58}"/>
                </a:ext>
              </a:extLst>
            </p:cNvPr>
            <p:cNvSpPr/>
            <p:nvPr/>
          </p:nvSpPr>
          <p:spPr>
            <a:xfrm rot="5400000">
              <a:off x="-1722688" y="1733811"/>
              <a:ext cx="5373282" cy="1905657"/>
            </a:xfrm>
            <a:prstGeom prst="rtTriangle">
              <a:avLst/>
            </a:prstGeom>
            <a:solidFill>
              <a:srgbClr val="00ADE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599FB9E2-B023-42E2-B361-5DA4661CD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01720" y="285316"/>
              <a:ext cx="1314884" cy="1314884"/>
            </a:xfrm>
            <a:prstGeom prst="rect">
              <a:avLst/>
            </a:prstGeom>
          </p:spPr>
        </p:pic>
      </p:grp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 smtClean="0"/>
              <a:t>Content</a:t>
            </a:r>
            <a:endParaRPr lang="zh-HK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363578" y="1825625"/>
            <a:ext cx="9990221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Background of Arduino and ESP8266 (D1 mini)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Installation of Arduino IDE and CH340 Driver for ESP8266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Arduino Programming Environment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Blink program on ESP8266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Basic C- Syntax : Variable, For loop, if… then… else…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Serial communication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/>
              <a:t>Motor control on ESP8266 (</a:t>
            </a:r>
            <a:r>
              <a:rPr lang="en-US" altLang="zh-HK" dirty="0" err="1"/>
              <a:t>analogWrite</a:t>
            </a:r>
            <a:r>
              <a:rPr lang="en-US" altLang="zh-HK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Android </a:t>
            </a:r>
            <a:r>
              <a:rPr lang="en-US" altLang="zh-HK" dirty="0" err="1" smtClean="0"/>
              <a:t>Wifi</a:t>
            </a:r>
            <a:r>
              <a:rPr lang="en-US" altLang="zh-HK" dirty="0" smtClean="0"/>
              <a:t>-hot and </a:t>
            </a:r>
            <a:r>
              <a:rPr lang="en-US" altLang="zh-HK" dirty="0" err="1" smtClean="0"/>
              <a:t>Wifi</a:t>
            </a:r>
            <a:r>
              <a:rPr lang="en-US" altLang="zh-HK" dirty="0" smtClean="0"/>
              <a:t> TCP/UDP Controller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err="1"/>
              <a:t>Wifi</a:t>
            </a:r>
            <a:r>
              <a:rPr lang="en-US" altLang="zh-HK" dirty="0"/>
              <a:t> </a:t>
            </a:r>
            <a:r>
              <a:rPr lang="en-US" altLang="zh-HK" dirty="0" smtClean="0"/>
              <a:t>(UDP package) between Android and ESP8266</a:t>
            </a:r>
          </a:p>
          <a:p>
            <a:pPr marL="514350" indent="-514350">
              <a:buFont typeface="+mj-lt"/>
              <a:buAutoNum type="arabicPeriod"/>
            </a:pPr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84903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HK" dirty="0" smtClean="0"/>
              <a:t>Operation of variable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43772" y="1628801"/>
            <a:ext cx="2376264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HK" dirty="0" err="1" smtClean="0"/>
              <a:t>int</a:t>
            </a:r>
            <a:r>
              <a:rPr lang="en-US" altLang="zh-HK" dirty="0" smtClean="0"/>
              <a:t> </a:t>
            </a:r>
            <a:r>
              <a:rPr lang="en-US" altLang="zh-HK" dirty="0" err="1" smtClean="0"/>
              <a:t>abc</a:t>
            </a:r>
            <a:r>
              <a:rPr lang="en-US" altLang="zh-HK" dirty="0" smtClean="0"/>
              <a:t> = 18;</a:t>
            </a:r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endParaRPr lang="en-US" altLang="zh-HK" dirty="0" smtClean="0"/>
          </a:p>
          <a:p>
            <a:pPr marL="0" indent="0">
              <a:buNone/>
            </a:pPr>
            <a:endParaRPr lang="en-US" altLang="zh-HK" dirty="0" smtClean="0"/>
          </a:p>
          <a:p>
            <a:pPr marL="0" indent="0">
              <a:buNone/>
            </a:pPr>
            <a:r>
              <a:rPr lang="en-US" altLang="zh-HK" dirty="0" err="1" smtClean="0"/>
              <a:t>abc</a:t>
            </a:r>
            <a:r>
              <a:rPr lang="en-US" altLang="zh-HK" dirty="0" smtClean="0"/>
              <a:t> = 33;</a:t>
            </a:r>
            <a:endParaRPr lang="zh-HK" altLang="en-US" dirty="0"/>
          </a:p>
        </p:txBody>
      </p:sp>
      <p:sp>
        <p:nvSpPr>
          <p:cNvPr id="14" name="流程圖: 磁碟 13"/>
          <p:cNvSpPr/>
          <p:nvPr/>
        </p:nvSpPr>
        <p:spPr>
          <a:xfrm>
            <a:off x="6564052" y="1657400"/>
            <a:ext cx="1224136" cy="1008112"/>
          </a:xfrm>
          <a:prstGeom prst="flowChartMagneticDisk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HK" dirty="0" err="1">
                <a:solidFill>
                  <a:schemeClr val="tx1"/>
                </a:solidFill>
              </a:rPr>
              <a:t>abc</a:t>
            </a:r>
            <a:endParaRPr lang="zh-HK" altLang="en-US" dirty="0" err="1">
              <a:solidFill>
                <a:schemeClr val="tx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 rot="19774907">
            <a:off x="6982898" y="1472733"/>
            <a:ext cx="5040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HK" dirty="0"/>
              <a:t>18</a:t>
            </a:r>
            <a:endParaRPr lang="zh-HK" altLang="en-US" dirty="0"/>
          </a:p>
        </p:txBody>
      </p:sp>
      <p:sp>
        <p:nvSpPr>
          <p:cNvPr id="4" name="向下箭號 3"/>
          <p:cNvSpPr/>
          <p:nvPr/>
        </p:nvSpPr>
        <p:spPr>
          <a:xfrm>
            <a:off x="4680831" y="2953544"/>
            <a:ext cx="576064" cy="7920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HK" altLang="en-US"/>
          </a:p>
        </p:txBody>
      </p:sp>
      <p:sp>
        <p:nvSpPr>
          <p:cNvPr id="16" name="流程圖: 磁碟 15"/>
          <p:cNvSpPr/>
          <p:nvPr/>
        </p:nvSpPr>
        <p:spPr>
          <a:xfrm>
            <a:off x="6564052" y="4249609"/>
            <a:ext cx="1224136" cy="1008112"/>
          </a:xfrm>
          <a:prstGeom prst="flowChartMagneticDisk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HK" dirty="0" err="1">
                <a:solidFill>
                  <a:schemeClr val="tx1"/>
                </a:solidFill>
              </a:rPr>
              <a:t>abc</a:t>
            </a:r>
            <a:endParaRPr lang="zh-HK" altLang="en-US" dirty="0" err="1">
              <a:solidFill>
                <a:schemeClr val="tx1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 rot="19774907">
            <a:off x="6982899" y="4012924"/>
            <a:ext cx="5040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HK" dirty="0"/>
              <a:t>33</a:t>
            </a:r>
            <a:endParaRPr lang="zh-HK" altLang="en-US" dirty="0"/>
          </a:p>
        </p:txBody>
      </p:sp>
      <p:sp>
        <p:nvSpPr>
          <p:cNvPr id="18" name="向下箭號 17"/>
          <p:cNvSpPr/>
          <p:nvPr/>
        </p:nvSpPr>
        <p:spPr>
          <a:xfrm>
            <a:off x="6888088" y="2953544"/>
            <a:ext cx="576064" cy="7920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HK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2767286" y="1390253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6600" dirty="0">
                <a:solidFill>
                  <a:srgbClr val="FF99CC"/>
                </a:solidFill>
                <a:sym typeface="Wingdings"/>
              </a:rPr>
              <a:t></a:t>
            </a:r>
            <a:endParaRPr lang="zh-HK" altLang="en-US" sz="6600" dirty="0">
              <a:solidFill>
                <a:srgbClr val="FF99CC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2767286" y="3745632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6600" dirty="0">
                <a:solidFill>
                  <a:srgbClr val="FF99CC"/>
                </a:solidFill>
                <a:sym typeface="Wingdings"/>
              </a:rPr>
              <a:t></a:t>
            </a:r>
            <a:endParaRPr lang="zh-HK" altLang="en-US" sz="6600" dirty="0">
              <a:solidFill>
                <a:srgbClr val="FF99CC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164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HK" dirty="0" smtClean="0"/>
              <a:t>Operation of variable 2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84688" y="1340769"/>
            <a:ext cx="3168351" cy="5683444"/>
          </a:xfrm>
        </p:spPr>
        <p:txBody>
          <a:bodyPr/>
          <a:lstStyle/>
          <a:p>
            <a:pPr marL="0" indent="0">
              <a:buNone/>
            </a:pPr>
            <a:r>
              <a:rPr lang="en-US" altLang="zh-HK" dirty="0" err="1" smtClean="0"/>
              <a:t>int</a:t>
            </a:r>
            <a:r>
              <a:rPr lang="en-US" altLang="zh-HK" dirty="0" smtClean="0"/>
              <a:t> </a:t>
            </a:r>
            <a:r>
              <a:rPr lang="en-US" altLang="zh-HK" dirty="0" err="1" smtClean="0"/>
              <a:t>abc</a:t>
            </a:r>
            <a:r>
              <a:rPr lang="en-US" altLang="zh-HK" dirty="0" smtClean="0"/>
              <a:t>, </a:t>
            </a:r>
            <a:r>
              <a:rPr lang="en-US" altLang="zh-HK" dirty="0" err="1" smtClean="0"/>
              <a:t>def</a:t>
            </a:r>
            <a:r>
              <a:rPr lang="en-US" altLang="zh-HK" dirty="0" smtClean="0"/>
              <a:t>;</a:t>
            </a:r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r>
              <a:rPr lang="en-US" altLang="zh-HK" dirty="0" err="1" smtClean="0"/>
              <a:t>abc</a:t>
            </a:r>
            <a:r>
              <a:rPr lang="en-US" altLang="zh-HK" dirty="0" smtClean="0"/>
              <a:t> = 18;</a:t>
            </a:r>
            <a:endParaRPr lang="en-US" altLang="zh-HK" dirty="0"/>
          </a:p>
          <a:p>
            <a:pPr marL="0" indent="0">
              <a:buNone/>
            </a:pPr>
            <a:endParaRPr lang="en-US" altLang="zh-HK" dirty="0" smtClean="0"/>
          </a:p>
          <a:p>
            <a:pPr marL="0" indent="0">
              <a:buNone/>
            </a:pPr>
            <a:endParaRPr lang="en-US" altLang="zh-HK" dirty="0" smtClean="0"/>
          </a:p>
          <a:p>
            <a:pPr marL="0" indent="0">
              <a:buNone/>
            </a:pPr>
            <a:r>
              <a:rPr lang="en-US" altLang="zh-HK" dirty="0" err="1" smtClean="0"/>
              <a:t>def</a:t>
            </a:r>
            <a:r>
              <a:rPr lang="en-US" altLang="zh-HK" dirty="0" smtClean="0"/>
              <a:t> = </a:t>
            </a:r>
            <a:r>
              <a:rPr lang="en-US" altLang="zh-HK" dirty="0" err="1" smtClean="0"/>
              <a:t>abc</a:t>
            </a:r>
            <a:r>
              <a:rPr lang="en-US" altLang="zh-HK" dirty="0" smtClean="0"/>
              <a:t> + 10;</a:t>
            </a:r>
            <a:endParaRPr lang="zh-HK" altLang="en-US" dirty="0"/>
          </a:p>
        </p:txBody>
      </p:sp>
      <p:sp>
        <p:nvSpPr>
          <p:cNvPr id="14" name="流程圖: 磁碟 13"/>
          <p:cNvSpPr/>
          <p:nvPr/>
        </p:nvSpPr>
        <p:spPr>
          <a:xfrm>
            <a:off x="7530507" y="2350663"/>
            <a:ext cx="1224136" cy="1008112"/>
          </a:xfrm>
          <a:prstGeom prst="flowChartMagneticDisk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HK" dirty="0" err="1">
                <a:solidFill>
                  <a:schemeClr val="tx1"/>
                </a:solidFill>
              </a:rPr>
              <a:t>abc</a:t>
            </a:r>
            <a:endParaRPr lang="zh-HK" altLang="en-US" dirty="0" err="1">
              <a:solidFill>
                <a:schemeClr val="tx1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 rot="19774907">
            <a:off x="7968317" y="2165997"/>
            <a:ext cx="5040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HK" dirty="0"/>
              <a:t>18</a:t>
            </a:r>
            <a:endParaRPr lang="zh-HK" altLang="en-US" dirty="0"/>
          </a:p>
        </p:txBody>
      </p:sp>
      <p:sp>
        <p:nvSpPr>
          <p:cNvPr id="4" name="向下箭號 3"/>
          <p:cNvSpPr/>
          <p:nvPr/>
        </p:nvSpPr>
        <p:spPr>
          <a:xfrm>
            <a:off x="4180112" y="3111498"/>
            <a:ext cx="576064" cy="7920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HK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2503260" y="2399546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6600" dirty="0">
                <a:solidFill>
                  <a:srgbClr val="FF99CC"/>
                </a:solidFill>
                <a:sym typeface="Wingdings"/>
              </a:rPr>
              <a:t></a:t>
            </a:r>
            <a:endParaRPr lang="zh-HK" altLang="en-US" sz="6600" dirty="0">
              <a:solidFill>
                <a:srgbClr val="FF99CC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2507492" y="4116218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6600" dirty="0">
                <a:solidFill>
                  <a:srgbClr val="FF99CC"/>
                </a:solidFill>
                <a:sym typeface="Wingdings"/>
              </a:rPr>
              <a:t></a:t>
            </a:r>
            <a:endParaRPr lang="zh-HK" altLang="en-US" sz="6600" dirty="0">
              <a:solidFill>
                <a:srgbClr val="FF99CC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580671" y="2399546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6600" dirty="0">
                <a:solidFill>
                  <a:srgbClr val="FF99CC"/>
                </a:solidFill>
                <a:sym typeface="Wingdings"/>
              </a:rPr>
              <a:t></a:t>
            </a:r>
            <a:endParaRPr lang="zh-HK" altLang="en-US" sz="6600" dirty="0">
              <a:solidFill>
                <a:srgbClr val="FF99CC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594403" y="3985354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6600" dirty="0">
                <a:solidFill>
                  <a:srgbClr val="FF99CC"/>
                </a:solidFill>
                <a:sym typeface="Wingdings"/>
              </a:rPr>
              <a:t></a:t>
            </a:r>
            <a:endParaRPr lang="zh-HK" altLang="en-US" sz="6600" dirty="0">
              <a:solidFill>
                <a:srgbClr val="FF99CC"/>
              </a:solidFill>
            </a:endParaRPr>
          </a:p>
        </p:txBody>
      </p:sp>
      <p:sp>
        <p:nvSpPr>
          <p:cNvPr id="19" name="流程圖: 磁碟 18"/>
          <p:cNvSpPr/>
          <p:nvPr/>
        </p:nvSpPr>
        <p:spPr>
          <a:xfrm>
            <a:off x="7530507" y="4166160"/>
            <a:ext cx="1224136" cy="1008112"/>
          </a:xfrm>
          <a:prstGeom prst="flowChartMagneticDisk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HK" dirty="0" err="1">
                <a:solidFill>
                  <a:schemeClr val="tx1"/>
                </a:solidFill>
              </a:rPr>
              <a:t>abc</a:t>
            </a:r>
            <a:endParaRPr lang="zh-HK" altLang="en-US" dirty="0" err="1">
              <a:solidFill>
                <a:schemeClr val="tx1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7890547" y="4004448"/>
            <a:ext cx="5040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HK" dirty="0"/>
              <a:t>18</a:t>
            </a:r>
            <a:endParaRPr lang="zh-HK" altLang="en-US" dirty="0"/>
          </a:p>
        </p:txBody>
      </p:sp>
      <p:sp>
        <p:nvSpPr>
          <p:cNvPr id="5" name="十字形 4"/>
          <p:cNvSpPr/>
          <p:nvPr/>
        </p:nvSpPr>
        <p:spPr>
          <a:xfrm>
            <a:off x="8904312" y="4542318"/>
            <a:ext cx="432048" cy="416516"/>
          </a:xfrm>
          <a:prstGeom prst="plus">
            <a:avLst>
              <a:gd name="adj" fmla="val 382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HK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9552384" y="4500944"/>
            <a:ext cx="5040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HK" dirty="0"/>
              <a:t>10</a:t>
            </a:r>
            <a:endParaRPr lang="zh-HK" altLang="en-US" dirty="0"/>
          </a:p>
        </p:txBody>
      </p:sp>
      <p:sp>
        <p:nvSpPr>
          <p:cNvPr id="23" name="流程圖: 磁碟 22"/>
          <p:cNvSpPr/>
          <p:nvPr/>
        </p:nvSpPr>
        <p:spPr>
          <a:xfrm>
            <a:off x="8456163" y="5661248"/>
            <a:ext cx="1224136" cy="1008112"/>
          </a:xfrm>
          <a:prstGeom prst="flowChartMagneticDisk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HK" dirty="0" err="1">
                <a:solidFill>
                  <a:schemeClr val="tx1"/>
                </a:solidFill>
              </a:rPr>
              <a:t>def</a:t>
            </a:r>
            <a:endParaRPr lang="zh-HK" altLang="en-US" dirty="0" err="1">
              <a:solidFill>
                <a:schemeClr val="tx1"/>
              </a:solidFill>
            </a:endParaRPr>
          </a:p>
        </p:txBody>
      </p:sp>
      <p:sp>
        <p:nvSpPr>
          <p:cNvPr id="6" name="＞形箭號 5"/>
          <p:cNvSpPr/>
          <p:nvPr/>
        </p:nvSpPr>
        <p:spPr>
          <a:xfrm rot="5400000">
            <a:off x="8798201" y="4716682"/>
            <a:ext cx="540060" cy="1656184"/>
          </a:xfrm>
          <a:prstGeom prst="chevron">
            <a:avLst>
              <a:gd name="adj" fmla="val 711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HK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603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Users\ENG-Edmond\AppData\Local\Microsoft\Windows\Temporary Internet Files\Content.IE5\KA6NWYV0\image14_open_toy_boxweb[1]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5380" y="1747931"/>
            <a:ext cx="1358413" cy="125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Different type of variable</a:t>
            </a:r>
            <a:endParaRPr lang="zh-HK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2494147"/>
              </p:ext>
            </p:extLst>
          </p:nvPr>
        </p:nvGraphicFramePr>
        <p:xfrm>
          <a:off x="2999657" y="3501008"/>
          <a:ext cx="7499349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9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9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Type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Memory size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value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dirty="0" err="1" smtClean="0"/>
                        <a:t>boolean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8</a:t>
                      </a:r>
                      <a:r>
                        <a:rPr lang="en-US" altLang="zh-HK" baseline="0" dirty="0" smtClean="0"/>
                        <a:t> bit (1 Byte)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1 or 0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byte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8 bit (1 Byte)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0~255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char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dirty="0" smtClean="0"/>
                        <a:t>8 bit (1 Byte)</a:t>
                      </a:r>
                      <a:endParaRPr lang="zh-HK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-128 ~ 127</a:t>
                      </a:r>
                      <a:r>
                        <a:rPr lang="en-US" altLang="zh-HK" baseline="0" dirty="0" smtClean="0"/>
                        <a:t> (ASCII)</a:t>
                      </a:r>
                      <a:endParaRPr lang="en-US" altLang="zh-HK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dirty="0" err="1" smtClean="0"/>
                        <a:t>int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16</a:t>
                      </a:r>
                      <a:r>
                        <a:rPr lang="en-US" altLang="zh-HK" baseline="0" dirty="0" smtClean="0"/>
                        <a:t> bit (2 Byte)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-32768 ~ 32767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Long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32</a:t>
                      </a:r>
                      <a:r>
                        <a:rPr lang="en-US" altLang="zh-HK" baseline="0" dirty="0" smtClean="0"/>
                        <a:t> bit (4 Byte)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-2147483648 ~ 2147483647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float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32 bit (4 Byte)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±3.4028235 e+38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double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32 bit (4 Byte)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±3.4028235 e+38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218" name="Picture 2" descr="C:\Users\ENG-Edmond\AppData\Local\Microsoft\Windows\Temporary Internet Files\Content.IE5\9TIP9SHD\Open_cardboard_box_husky[1]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4232" y="1327981"/>
            <a:ext cx="1713384" cy="171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ENG-Edmond\AppData\Local\Microsoft\Windows\Temporary Internet Files\Content.IE5\Y6H747J6\Box_preview_featured[1]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9937" y="1628540"/>
            <a:ext cx="1673037" cy="125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203396" y="2992138"/>
            <a:ext cx="1712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/>
              <a:t>char user = ‘L’;</a:t>
            </a:r>
            <a:endParaRPr lang="zh-HK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644280" y="2992138"/>
            <a:ext cx="1712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err="1"/>
              <a:t>int</a:t>
            </a:r>
            <a:r>
              <a:rPr lang="en-US" altLang="zh-HK" dirty="0"/>
              <a:t> year = 2015;</a:t>
            </a:r>
            <a:endParaRPr lang="zh-HK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8148786" y="2992138"/>
            <a:ext cx="2267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/>
              <a:t>float price = 199.99 ;</a:t>
            </a:r>
            <a:endParaRPr lang="zh-HK" altLang="en-US" dirty="0"/>
          </a:p>
        </p:txBody>
      </p:sp>
      <p:sp>
        <p:nvSpPr>
          <p:cNvPr id="12" name="文字方塊 11"/>
          <p:cNvSpPr txBox="1"/>
          <p:nvPr/>
        </p:nvSpPr>
        <p:spPr>
          <a:xfrm rot="19774907">
            <a:off x="3994567" y="1785018"/>
            <a:ext cx="5040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HK" dirty="0"/>
              <a:t>‘L’</a:t>
            </a:r>
            <a:endParaRPr lang="zh-HK" altLang="en-US" dirty="0"/>
          </a:p>
        </p:txBody>
      </p:sp>
      <p:sp>
        <p:nvSpPr>
          <p:cNvPr id="14" name="文字方塊 13"/>
          <p:cNvSpPr txBox="1"/>
          <p:nvPr/>
        </p:nvSpPr>
        <p:spPr>
          <a:xfrm rot="19774907">
            <a:off x="6381717" y="1563264"/>
            <a:ext cx="87504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HK" dirty="0"/>
              <a:t>2015</a:t>
            </a:r>
            <a:endParaRPr lang="zh-HK" altLang="en-US" dirty="0"/>
          </a:p>
        </p:txBody>
      </p:sp>
      <p:sp>
        <p:nvSpPr>
          <p:cNvPr id="15" name="文字方塊 14"/>
          <p:cNvSpPr txBox="1"/>
          <p:nvPr/>
        </p:nvSpPr>
        <p:spPr>
          <a:xfrm rot="19774907">
            <a:off x="8845112" y="1443874"/>
            <a:ext cx="87504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HK" dirty="0"/>
              <a:t>199.99</a:t>
            </a:r>
            <a:endParaRPr lang="zh-HK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018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zh-HK" dirty="0"/>
              <a:t>PWM LED Luminosity control</a:t>
            </a:r>
            <a:br>
              <a:rPr lang="en-US" altLang="zh-HK" dirty="0"/>
            </a:br>
            <a:r>
              <a:rPr lang="en-US" altLang="zh-HK" dirty="0"/>
              <a:t>and </a:t>
            </a:r>
            <a:r>
              <a:rPr lang="en-US" altLang="zh-HK" dirty="0" err="1" smtClean="0"/>
              <a:t>analogWrite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altLang="zh-HK" sz="3600" dirty="0" smtClean="0"/>
          </a:p>
          <a:p>
            <a:r>
              <a:rPr lang="en-US" altLang="zh-HK" sz="3600" dirty="0" smtClean="0"/>
              <a:t>By using the function – </a:t>
            </a:r>
            <a:r>
              <a:rPr lang="en-US" altLang="zh-HK" sz="3600" dirty="0" err="1" smtClean="0"/>
              <a:t>analogWrite</a:t>
            </a:r>
            <a:endParaRPr lang="en-US" altLang="zh-HK" sz="3600" dirty="0"/>
          </a:p>
          <a:p>
            <a:r>
              <a:rPr lang="en-US" altLang="zh-HK" sz="3600" dirty="0" smtClean="0"/>
              <a:t>to Produce a PWM signal to dim the LED</a:t>
            </a:r>
          </a:p>
          <a:p>
            <a:pPr marL="0" indent="0">
              <a:buNone/>
            </a:pPr>
            <a:endParaRPr lang="en-US" altLang="zh-HK" dirty="0" smtClean="0"/>
          </a:p>
        </p:txBody>
      </p:sp>
    </p:spTree>
    <p:extLst>
      <p:ext uri="{BB962C8B-B14F-4D97-AF65-F5344CB8AC3E}">
        <p14:creationId xmlns:p14="http://schemas.microsoft.com/office/powerpoint/2010/main" val="109469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Concept of PWM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Pulse Width </a:t>
            </a:r>
            <a:r>
              <a:rPr lang="en-US" altLang="zh-HK" dirty="0" smtClean="0"/>
              <a:t>Modulation (PWM)</a:t>
            </a:r>
          </a:p>
          <a:p>
            <a:r>
              <a:rPr lang="en-US" altLang="zh-HK" dirty="0" smtClean="0"/>
              <a:t>Using Pulses with different duty cycle to output a analog signal</a:t>
            </a:r>
            <a:endParaRPr lang="zh-HK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672" y="3429000"/>
            <a:ext cx="5400600" cy="338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44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9180880" y="4213183"/>
            <a:ext cx="1930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* ESP8266 I/O pin output is 3.3V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598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Concept of PWM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Parameter of PWM</a:t>
            </a:r>
          </a:p>
          <a:p>
            <a:pPr marL="0" indent="0">
              <a:buNone/>
            </a:pPr>
            <a:r>
              <a:rPr lang="en-US" altLang="zh-HK" dirty="0"/>
              <a:t>Output voltage = Pulse Voltage x width / period</a:t>
            </a:r>
            <a:endParaRPr lang="zh-HK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8327" y="3140969"/>
            <a:ext cx="42195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546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PWM </a:t>
            </a:r>
            <a:r>
              <a:rPr lang="en-US" altLang="zh-HK" dirty="0" smtClean="0"/>
              <a:t>LED </a:t>
            </a:r>
            <a:r>
              <a:rPr lang="en-US" altLang="zh-HK" dirty="0"/>
              <a:t>Luminosity </a:t>
            </a:r>
            <a:r>
              <a:rPr lang="en-US" altLang="zh-HK" dirty="0" smtClean="0"/>
              <a:t>control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528048" y="1988841"/>
            <a:ext cx="4139952" cy="3921299"/>
          </a:xfrm>
        </p:spPr>
        <p:txBody>
          <a:bodyPr/>
          <a:lstStyle/>
          <a:p>
            <a:pPr marL="0" indent="0">
              <a:buNone/>
            </a:pPr>
            <a:r>
              <a:rPr lang="en-US" altLang="zh-HK" dirty="0" err="1" smtClean="0">
                <a:solidFill>
                  <a:schemeClr val="accent6">
                    <a:lumMod val="75000"/>
                  </a:schemeClr>
                </a:solidFill>
              </a:rPr>
              <a:t>analogWrite</a:t>
            </a:r>
            <a:r>
              <a:rPr lang="en-US" altLang="zh-HK" dirty="0" smtClean="0"/>
              <a:t>(LED</a:t>
            </a:r>
            <a:r>
              <a:rPr lang="en-US" dirty="0" smtClean="0"/>
              <a:t>, </a:t>
            </a:r>
            <a:r>
              <a:rPr lang="en-US" dirty="0" err="1"/>
              <a:t>val</a:t>
            </a:r>
            <a:r>
              <a:rPr lang="en-US" dirty="0"/>
              <a:t>)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259414" y="1278248"/>
            <a:ext cx="4836586" cy="5632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HK" dirty="0" err="1">
                <a:solidFill>
                  <a:schemeClr val="accent6">
                    <a:lumMod val="75000"/>
                  </a:schemeClr>
                </a:solidFill>
              </a:rPr>
              <a:t>int</a:t>
            </a:r>
            <a:r>
              <a:rPr lang="en-US" altLang="zh-HK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HK" dirty="0" smtClean="0">
                <a:solidFill>
                  <a:schemeClr val="tx1"/>
                </a:solidFill>
              </a:rPr>
              <a:t>LED </a:t>
            </a:r>
            <a:r>
              <a:rPr lang="en-US" altLang="zh-HK" dirty="0">
                <a:solidFill>
                  <a:schemeClr val="tx1"/>
                </a:solidFill>
              </a:rPr>
              <a:t>= 2</a:t>
            </a:r>
            <a:r>
              <a:rPr lang="en-US" altLang="zh-HK" dirty="0" smtClean="0">
                <a:solidFill>
                  <a:schemeClr val="tx1"/>
                </a:solidFill>
              </a:rPr>
              <a:t>;   </a:t>
            </a:r>
            <a:r>
              <a:rPr lang="en-US" altLang="zh-HK" dirty="0">
                <a:solidFill>
                  <a:schemeClr val="tx1"/>
                </a:solidFill>
              </a:rPr>
              <a:t>//define LED pin (PWM output)</a:t>
            </a:r>
          </a:p>
          <a:p>
            <a:endParaRPr lang="en-US" altLang="zh-HK" dirty="0">
              <a:solidFill>
                <a:schemeClr val="tx1"/>
              </a:solidFill>
            </a:endParaRPr>
          </a:p>
          <a:p>
            <a:r>
              <a:rPr lang="en-US" altLang="zh-HK" dirty="0">
                <a:solidFill>
                  <a:schemeClr val="tx1"/>
                </a:solidFill>
              </a:rPr>
              <a:t>// the setup function runs once when start-up</a:t>
            </a:r>
          </a:p>
          <a:p>
            <a:r>
              <a:rPr lang="en-US" altLang="zh-HK" dirty="0">
                <a:solidFill>
                  <a:schemeClr val="accent6">
                    <a:lumMod val="75000"/>
                  </a:schemeClr>
                </a:solidFill>
              </a:rPr>
              <a:t>void setup</a:t>
            </a:r>
            <a:r>
              <a:rPr lang="en-US" altLang="zh-HK" dirty="0">
                <a:solidFill>
                  <a:schemeClr val="tx1"/>
                </a:solidFill>
              </a:rPr>
              <a:t>() {</a:t>
            </a:r>
          </a:p>
          <a:p>
            <a:r>
              <a:rPr lang="en-US" altLang="zh-HK" dirty="0">
                <a:solidFill>
                  <a:schemeClr val="tx1"/>
                </a:solidFill>
              </a:rPr>
              <a:t>  // initialize digital pin 3 as an output.</a:t>
            </a:r>
          </a:p>
          <a:p>
            <a:r>
              <a:rPr lang="en-US" altLang="zh-HK" dirty="0">
                <a:solidFill>
                  <a:schemeClr val="tx1"/>
                </a:solidFill>
              </a:rPr>
              <a:t>  </a:t>
            </a:r>
            <a:r>
              <a:rPr lang="en-US" altLang="zh-HK" dirty="0" err="1">
                <a:solidFill>
                  <a:schemeClr val="accent6">
                    <a:lumMod val="75000"/>
                  </a:schemeClr>
                </a:solidFill>
              </a:rPr>
              <a:t>pinMode</a:t>
            </a:r>
            <a:r>
              <a:rPr lang="en-US" altLang="zh-HK" dirty="0">
                <a:solidFill>
                  <a:schemeClr val="tx1"/>
                </a:solidFill>
              </a:rPr>
              <a:t>( </a:t>
            </a:r>
            <a:r>
              <a:rPr lang="en-US" altLang="zh-HK" dirty="0" smtClean="0">
                <a:solidFill>
                  <a:schemeClr val="tx1"/>
                </a:solidFill>
              </a:rPr>
              <a:t>LED </a:t>
            </a:r>
            <a:r>
              <a:rPr lang="en-US" altLang="zh-HK" dirty="0">
                <a:solidFill>
                  <a:schemeClr val="tx1"/>
                </a:solidFill>
              </a:rPr>
              <a:t>, OUTPUT);</a:t>
            </a:r>
          </a:p>
          <a:p>
            <a:r>
              <a:rPr lang="en-US" altLang="zh-HK" dirty="0">
                <a:solidFill>
                  <a:schemeClr val="tx1"/>
                </a:solidFill>
              </a:rPr>
              <a:t>}</a:t>
            </a:r>
          </a:p>
          <a:p>
            <a:endParaRPr lang="en-US" altLang="zh-HK" dirty="0">
              <a:solidFill>
                <a:schemeClr val="tx1"/>
              </a:solidFill>
            </a:endParaRPr>
          </a:p>
          <a:p>
            <a:r>
              <a:rPr lang="en-US" altLang="zh-HK" dirty="0">
                <a:solidFill>
                  <a:schemeClr val="accent6">
                    <a:lumMod val="75000"/>
                  </a:schemeClr>
                </a:solidFill>
              </a:rPr>
              <a:t>void loop</a:t>
            </a:r>
            <a:r>
              <a:rPr lang="en-US" altLang="zh-HK" dirty="0">
                <a:solidFill>
                  <a:schemeClr val="tx1"/>
                </a:solidFill>
              </a:rPr>
              <a:t>() {</a:t>
            </a:r>
          </a:p>
          <a:p>
            <a:r>
              <a:rPr lang="en-US" altLang="zh-HK" dirty="0">
                <a:solidFill>
                  <a:schemeClr val="tx1"/>
                </a:solidFill>
              </a:rPr>
              <a:t>  </a:t>
            </a:r>
            <a:r>
              <a:rPr lang="en-US" altLang="zh-HK" dirty="0" err="1" smtClean="0">
                <a:solidFill>
                  <a:schemeClr val="accent6">
                    <a:lumMod val="75000"/>
                  </a:schemeClr>
                </a:solidFill>
              </a:rPr>
              <a:t>analogWrite</a:t>
            </a:r>
            <a:r>
              <a:rPr lang="en-US" altLang="zh-HK" dirty="0" smtClean="0">
                <a:solidFill>
                  <a:schemeClr val="tx1"/>
                </a:solidFill>
              </a:rPr>
              <a:t>(LED, 1023);</a:t>
            </a:r>
          </a:p>
          <a:p>
            <a:r>
              <a:rPr lang="en-US" altLang="zh-HK" dirty="0">
                <a:solidFill>
                  <a:schemeClr val="tx1"/>
                </a:solidFill>
              </a:rPr>
              <a:t> </a:t>
            </a:r>
            <a:r>
              <a:rPr lang="en-US" altLang="zh-HK" dirty="0" smtClean="0">
                <a:solidFill>
                  <a:schemeClr val="tx1"/>
                </a:solidFill>
              </a:rPr>
              <a:t> </a:t>
            </a:r>
            <a:r>
              <a:rPr lang="en-US" altLang="zh-HK" dirty="0" smtClean="0">
                <a:solidFill>
                  <a:schemeClr val="accent6">
                    <a:lumMod val="75000"/>
                  </a:schemeClr>
                </a:solidFill>
              </a:rPr>
              <a:t>delay</a:t>
            </a:r>
            <a:r>
              <a:rPr lang="en-US" altLang="zh-HK" dirty="0" smtClean="0">
                <a:solidFill>
                  <a:schemeClr val="tx1"/>
                </a:solidFill>
              </a:rPr>
              <a:t>(100);              </a:t>
            </a:r>
            <a:r>
              <a:rPr lang="en-US" altLang="zh-HK" dirty="0">
                <a:solidFill>
                  <a:schemeClr val="tx1"/>
                </a:solidFill>
              </a:rPr>
              <a:t>// wait for </a:t>
            </a:r>
            <a:r>
              <a:rPr lang="en-US" altLang="zh-HK" dirty="0" smtClean="0">
                <a:solidFill>
                  <a:schemeClr val="tx1"/>
                </a:solidFill>
              </a:rPr>
              <a:t>100 </a:t>
            </a:r>
            <a:r>
              <a:rPr lang="en-US" altLang="zh-HK" dirty="0" err="1" smtClean="0">
                <a:solidFill>
                  <a:schemeClr val="tx1"/>
                </a:solidFill>
              </a:rPr>
              <a:t>ms</a:t>
            </a:r>
            <a:endParaRPr lang="en-US" altLang="zh-HK" dirty="0" smtClean="0">
              <a:solidFill>
                <a:schemeClr val="tx1"/>
              </a:solidFill>
            </a:endParaRPr>
          </a:p>
          <a:p>
            <a:r>
              <a:rPr lang="en-US" altLang="zh-HK" dirty="0">
                <a:solidFill>
                  <a:schemeClr val="tx1"/>
                </a:solidFill>
              </a:rPr>
              <a:t> </a:t>
            </a:r>
            <a:r>
              <a:rPr lang="en-US" altLang="zh-HK" dirty="0" smtClean="0">
                <a:solidFill>
                  <a:schemeClr val="tx1"/>
                </a:solidFill>
              </a:rPr>
              <a:t> </a:t>
            </a:r>
            <a:r>
              <a:rPr lang="en-US" altLang="zh-HK" dirty="0" err="1" smtClean="0">
                <a:solidFill>
                  <a:schemeClr val="accent6">
                    <a:lumMod val="75000"/>
                  </a:schemeClr>
                </a:solidFill>
              </a:rPr>
              <a:t>analogWrite</a:t>
            </a:r>
            <a:r>
              <a:rPr lang="en-US" altLang="zh-HK" dirty="0" smtClean="0">
                <a:solidFill>
                  <a:schemeClr val="tx1"/>
                </a:solidFill>
              </a:rPr>
              <a:t>(LED</a:t>
            </a:r>
            <a:r>
              <a:rPr lang="en-US" altLang="zh-HK" dirty="0">
                <a:solidFill>
                  <a:schemeClr val="tx1"/>
                </a:solidFill>
              </a:rPr>
              <a:t>, </a:t>
            </a:r>
            <a:r>
              <a:rPr lang="en-US" altLang="zh-HK" dirty="0" smtClean="0">
                <a:solidFill>
                  <a:schemeClr val="tx1"/>
                </a:solidFill>
              </a:rPr>
              <a:t>768);</a:t>
            </a:r>
            <a:endParaRPr lang="en-US" altLang="zh-HK" dirty="0">
              <a:solidFill>
                <a:schemeClr val="tx1"/>
              </a:solidFill>
            </a:endParaRPr>
          </a:p>
          <a:p>
            <a:r>
              <a:rPr lang="en-US" altLang="zh-HK" dirty="0">
                <a:solidFill>
                  <a:schemeClr val="tx1"/>
                </a:solidFill>
              </a:rPr>
              <a:t>  </a:t>
            </a:r>
            <a:r>
              <a:rPr lang="en-US" altLang="zh-HK" dirty="0">
                <a:solidFill>
                  <a:schemeClr val="accent6">
                    <a:lumMod val="75000"/>
                  </a:schemeClr>
                </a:solidFill>
              </a:rPr>
              <a:t>delay</a:t>
            </a:r>
            <a:r>
              <a:rPr lang="en-US" altLang="zh-HK" dirty="0">
                <a:solidFill>
                  <a:schemeClr val="tx1"/>
                </a:solidFill>
              </a:rPr>
              <a:t>(100);              // wait for 100 </a:t>
            </a:r>
            <a:r>
              <a:rPr lang="en-US" altLang="zh-HK" dirty="0" err="1" smtClean="0">
                <a:solidFill>
                  <a:schemeClr val="tx1"/>
                </a:solidFill>
              </a:rPr>
              <a:t>ms</a:t>
            </a:r>
            <a:endParaRPr lang="en-US" altLang="zh-HK" dirty="0" smtClean="0">
              <a:solidFill>
                <a:schemeClr val="tx1"/>
              </a:solidFill>
            </a:endParaRPr>
          </a:p>
          <a:p>
            <a:r>
              <a:rPr lang="en-US" altLang="zh-HK" dirty="0">
                <a:solidFill>
                  <a:schemeClr val="tx1"/>
                </a:solidFill>
              </a:rPr>
              <a:t> </a:t>
            </a:r>
            <a:r>
              <a:rPr lang="en-US" altLang="zh-HK" dirty="0" smtClean="0">
                <a:solidFill>
                  <a:schemeClr val="tx1"/>
                </a:solidFill>
              </a:rPr>
              <a:t> </a:t>
            </a:r>
            <a:r>
              <a:rPr lang="en-US" altLang="zh-HK" dirty="0" err="1" smtClean="0">
                <a:solidFill>
                  <a:schemeClr val="accent6">
                    <a:lumMod val="75000"/>
                  </a:schemeClr>
                </a:solidFill>
              </a:rPr>
              <a:t>analogWrite</a:t>
            </a:r>
            <a:r>
              <a:rPr lang="en-US" altLang="zh-HK" dirty="0" smtClean="0">
                <a:solidFill>
                  <a:schemeClr val="tx1"/>
                </a:solidFill>
              </a:rPr>
              <a:t>(LED</a:t>
            </a:r>
            <a:r>
              <a:rPr lang="en-US" altLang="zh-HK" dirty="0">
                <a:solidFill>
                  <a:schemeClr val="tx1"/>
                </a:solidFill>
              </a:rPr>
              <a:t>, </a:t>
            </a:r>
            <a:r>
              <a:rPr lang="en-US" altLang="zh-HK" dirty="0" smtClean="0">
                <a:solidFill>
                  <a:schemeClr val="tx1"/>
                </a:solidFill>
              </a:rPr>
              <a:t>512);</a:t>
            </a:r>
            <a:endParaRPr lang="en-US" altLang="zh-HK" dirty="0">
              <a:solidFill>
                <a:schemeClr val="tx1"/>
              </a:solidFill>
            </a:endParaRPr>
          </a:p>
          <a:p>
            <a:r>
              <a:rPr lang="en-US" altLang="zh-HK" dirty="0">
                <a:solidFill>
                  <a:schemeClr val="tx1"/>
                </a:solidFill>
              </a:rPr>
              <a:t>  </a:t>
            </a:r>
            <a:r>
              <a:rPr lang="en-US" altLang="zh-HK" dirty="0">
                <a:solidFill>
                  <a:schemeClr val="accent6">
                    <a:lumMod val="75000"/>
                  </a:schemeClr>
                </a:solidFill>
              </a:rPr>
              <a:t>delay</a:t>
            </a:r>
            <a:r>
              <a:rPr lang="en-US" altLang="zh-HK" dirty="0">
                <a:solidFill>
                  <a:schemeClr val="tx1"/>
                </a:solidFill>
              </a:rPr>
              <a:t>(100);              // wait for 100 </a:t>
            </a:r>
            <a:r>
              <a:rPr lang="en-US" altLang="zh-HK" dirty="0" err="1" smtClean="0">
                <a:solidFill>
                  <a:schemeClr val="tx1"/>
                </a:solidFill>
              </a:rPr>
              <a:t>ms</a:t>
            </a:r>
            <a:endParaRPr lang="en-US" altLang="zh-HK" dirty="0" smtClean="0">
              <a:solidFill>
                <a:schemeClr val="tx1"/>
              </a:solidFill>
            </a:endParaRPr>
          </a:p>
          <a:p>
            <a:r>
              <a:rPr lang="en-US" altLang="zh-HK" dirty="0">
                <a:solidFill>
                  <a:schemeClr val="tx1"/>
                </a:solidFill>
              </a:rPr>
              <a:t> </a:t>
            </a:r>
            <a:r>
              <a:rPr lang="en-US" altLang="zh-HK" dirty="0" smtClean="0">
                <a:solidFill>
                  <a:schemeClr val="tx1"/>
                </a:solidFill>
              </a:rPr>
              <a:t> </a:t>
            </a:r>
            <a:r>
              <a:rPr lang="en-US" altLang="zh-HK" dirty="0" err="1" smtClean="0">
                <a:solidFill>
                  <a:schemeClr val="accent6">
                    <a:lumMod val="75000"/>
                  </a:schemeClr>
                </a:solidFill>
              </a:rPr>
              <a:t>analogWrite</a:t>
            </a:r>
            <a:r>
              <a:rPr lang="en-US" altLang="zh-HK" dirty="0" smtClean="0">
                <a:solidFill>
                  <a:schemeClr val="tx1"/>
                </a:solidFill>
              </a:rPr>
              <a:t>(LED</a:t>
            </a:r>
            <a:r>
              <a:rPr lang="en-US" altLang="zh-HK" dirty="0">
                <a:solidFill>
                  <a:schemeClr val="tx1"/>
                </a:solidFill>
              </a:rPr>
              <a:t>, </a:t>
            </a:r>
            <a:r>
              <a:rPr lang="en-US" altLang="zh-HK" dirty="0" smtClean="0">
                <a:solidFill>
                  <a:schemeClr val="tx1"/>
                </a:solidFill>
              </a:rPr>
              <a:t>256);</a:t>
            </a:r>
            <a:endParaRPr lang="en-US" altLang="zh-HK" dirty="0">
              <a:solidFill>
                <a:schemeClr val="tx1"/>
              </a:solidFill>
            </a:endParaRPr>
          </a:p>
          <a:p>
            <a:r>
              <a:rPr lang="en-US" altLang="zh-HK" dirty="0">
                <a:solidFill>
                  <a:schemeClr val="tx1"/>
                </a:solidFill>
              </a:rPr>
              <a:t>  </a:t>
            </a:r>
            <a:r>
              <a:rPr lang="en-US" altLang="zh-HK" dirty="0">
                <a:solidFill>
                  <a:schemeClr val="accent6">
                    <a:lumMod val="75000"/>
                  </a:schemeClr>
                </a:solidFill>
              </a:rPr>
              <a:t>delay</a:t>
            </a:r>
            <a:r>
              <a:rPr lang="en-US" altLang="zh-HK" dirty="0">
                <a:solidFill>
                  <a:schemeClr val="tx1"/>
                </a:solidFill>
              </a:rPr>
              <a:t>(100);              // wait for 100 </a:t>
            </a:r>
            <a:r>
              <a:rPr lang="en-US" altLang="zh-HK" dirty="0" err="1" smtClean="0">
                <a:solidFill>
                  <a:schemeClr val="tx1"/>
                </a:solidFill>
              </a:rPr>
              <a:t>ms</a:t>
            </a:r>
            <a:endParaRPr lang="en-US" altLang="zh-HK" dirty="0" smtClean="0">
              <a:solidFill>
                <a:schemeClr val="tx1"/>
              </a:solidFill>
            </a:endParaRPr>
          </a:p>
          <a:p>
            <a:r>
              <a:rPr lang="en-US" altLang="zh-HK" dirty="0">
                <a:solidFill>
                  <a:schemeClr val="tx1"/>
                </a:solidFill>
              </a:rPr>
              <a:t> </a:t>
            </a:r>
            <a:r>
              <a:rPr lang="en-US" altLang="zh-HK" dirty="0" err="1">
                <a:solidFill>
                  <a:schemeClr val="accent6">
                    <a:lumMod val="75000"/>
                  </a:schemeClr>
                </a:solidFill>
              </a:rPr>
              <a:t>analogWrite</a:t>
            </a:r>
            <a:r>
              <a:rPr lang="en-US" altLang="zh-HK" dirty="0">
                <a:solidFill>
                  <a:schemeClr val="tx1"/>
                </a:solidFill>
              </a:rPr>
              <a:t>(LED, </a:t>
            </a:r>
            <a:r>
              <a:rPr lang="en-US" altLang="zh-HK" dirty="0" smtClean="0">
                <a:solidFill>
                  <a:schemeClr val="tx1"/>
                </a:solidFill>
              </a:rPr>
              <a:t> 0);</a:t>
            </a:r>
            <a:endParaRPr lang="en-US" altLang="zh-HK" dirty="0">
              <a:solidFill>
                <a:schemeClr val="tx1"/>
              </a:solidFill>
            </a:endParaRPr>
          </a:p>
          <a:p>
            <a:r>
              <a:rPr lang="en-US" altLang="zh-HK" dirty="0">
                <a:solidFill>
                  <a:schemeClr val="tx1"/>
                </a:solidFill>
              </a:rPr>
              <a:t>  </a:t>
            </a:r>
            <a:r>
              <a:rPr lang="en-US" altLang="zh-HK" dirty="0">
                <a:solidFill>
                  <a:schemeClr val="accent6">
                    <a:lumMod val="75000"/>
                  </a:schemeClr>
                </a:solidFill>
              </a:rPr>
              <a:t>delay</a:t>
            </a:r>
            <a:r>
              <a:rPr lang="en-US" altLang="zh-HK" dirty="0">
                <a:solidFill>
                  <a:schemeClr val="tx1"/>
                </a:solidFill>
              </a:rPr>
              <a:t>(100);              // wait for 100 </a:t>
            </a:r>
            <a:r>
              <a:rPr lang="en-US" altLang="zh-HK" dirty="0" err="1">
                <a:solidFill>
                  <a:schemeClr val="tx1"/>
                </a:solidFill>
              </a:rPr>
              <a:t>ms</a:t>
            </a:r>
            <a:endParaRPr lang="en-US" altLang="zh-HK" dirty="0">
              <a:solidFill>
                <a:schemeClr val="tx1"/>
              </a:solidFill>
            </a:endParaRPr>
          </a:p>
          <a:p>
            <a:r>
              <a:rPr lang="en-US" altLang="zh-HK" dirty="0">
                <a:solidFill>
                  <a:schemeClr val="tx1"/>
                </a:solidFill>
              </a:rPr>
              <a:t>}</a:t>
            </a:r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5" name="直線圖說文字 2 4"/>
          <p:cNvSpPr/>
          <p:nvPr/>
        </p:nvSpPr>
        <p:spPr>
          <a:xfrm>
            <a:off x="7896201" y="1196752"/>
            <a:ext cx="2774977" cy="792088"/>
          </a:xfrm>
          <a:prstGeom prst="borderCallout2">
            <a:avLst>
              <a:gd name="adj1" fmla="val 52697"/>
              <a:gd name="adj2" fmla="val -161"/>
              <a:gd name="adj3" fmla="val 51439"/>
              <a:gd name="adj4" fmla="val -15608"/>
              <a:gd name="adj5" fmla="val 117529"/>
              <a:gd name="adj6" fmla="val -22524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HK" dirty="0" err="1">
                <a:solidFill>
                  <a:schemeClr val="accent6">
                    <a:lumMod val="75000"/>
                  </a:schemeClr>
                </a:solidFill>
              </a:rPr>
              <a:t>analogWrite</a:t>
            </a:r>
            <a:r>
              <a:rPr lang="en-US" altLang="zh-HK" dirty="0">
                <a:solidFill>
                  <a:schemeClr val="tx1"/>
                </a:solidFill>
              </a:rPr>
              <a:t>– function call to set the target pin to output </a:t>
            </a:r>
            <a:r>
              <a:rPr lang="en-US" altLang="zh-HK" dirty="0" smtClean="0">
                <a:solidFill>
                  <a:schemeClr val="tx1"/>
                </a:solidFill>
              </a:rPr>
              <a:t>3.3V to </a:t>
            </a:r>
            <a:r>
              <a:rPr lang="en-US" altLang="zh-HK" dirty="0">
                <a:solidFill>
                  <a:schemeClr val="tx1"/>
                </a:solidFill>
              </a:rPr>
              <a:t>0V</a:t>
            </a:r>
            <a:endParaRPr lang="zh-HK" altLang="en-US" dirty="0" err="1">
              <a:solidFill>
                <a:schemeClr val="tx1"/>
              </a:solidFill>
            </a:endParaRPr>
          </a:p>
        </p:txBody>
      </p:sp>
      <p:sp>
        <p:nvSpPr>
          <p:cNvPr id="6" name="直線圖說文字 2 5"/>
          <p:cNvSpPr/>
          <p:nvPr/>
        </p:nvSpPr>
        <p:spPr>
          <a:xfrm>
            <a:off x="7896201" y="4077072"/>
            <a:ext cx="2774977" cy="1224136"/>
          </a:xfrm>
          <a:prstGeom prst="borderCallout2">
            <a:avLst>
              <a:gd name="adj1" fmla="val -109"/>
              <a:gd name="adj2" fmla="val 50921"/>
              <a:gd name="adj3" fmla="val -107241"/>
              <a:gd name="adj4" fmla="val 50842"/>
              <a:gd name="adj5" fmla="val -136509"/>
              <a:gd name="adj6" fmla="val 54781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HK" dirty="0">
                <a:solidFill>
                  <a:schemeClr val="tx1"/>
                </a:solidFill>
              </a:rPr>
              <a:t>Function input 2 : PWM pulse width</a:t>
            </a:r>
          </a:p>
          <a:p>
            <a:pPr algn="ctr"/>
            <a:r>
              <a:rPr lang="en-US" altLang="zh-HK" dirty="0">
                <a:solidFill>
                  <a:schemeClr val="tx1"/>
                </a:solidFill>
              </a:rPr>
              <a:t>( 0 - </a:t>
            </a:r>
            <a:r>
              <a:rPr lang="en-US" altLang="zh-HK" dirty="0" smtClean="0">
                <a:solidFill>
                  <a:schemeClr val="tx1"/>
                </a:solidFill>
              </a:rPr>
              <a:t>1023 </a:t>
            </a:r>
            <a:r>
              <a:rPr lang="en-US" altLang="zh-HK" dirty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en-US" altLang="zh-HK" dirty="0">
                <a:solidFill>
                  <a:schemeClr val="tx1"/>
                </a:solidFill>
              </a:rPr>
              <a:t>0 = 0%, </a:t>
            </a:r>
            <a:r>
              <a:rPr lang="en-US" altLang="zh-HK" dirty="0" smtClean="0">
                <a:solidFill>
                  <a:schemeClr val="tx1"/>
                </a:solidFill>
              </a:rPr>
              <a:t>1023= </a:t>
            </a:r>
            <a:r>
              <a:rPr lang="en-US" altLang="zh-HK" dirty="0">
                <a:solidFill>
                  <a:schemeClr val="tx1"/>
                </a:solidFill>
              </a:rPr>
              <a:t>100%</a:t>
            </a:r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7" name="直線圖說文字 2 6"/>
          <p:cNvSpPr/>
          <p:nvPr/>
        </p:nvSpPr>
        <p:spPr>
          <a:xfrm>
            <a:off x="6662396" y="2944763"/>
            <a:ext cx="2467608" cy="806604"/>
          </a:xfrm>
          <a:prstGeom prst="borderCallout2">
            <a:avLst>
              <a:gd name="adj1" fmla="val 1149"/>
              <a:gd name="adj2" fmla="val 50500"/>
              <a:gd name="adj3" fmla="val -20806"/>
              <a:gd name="adj4" fmla="val 50396"/>
              <a:gd name="adj5" fmla="val -66342"/>
              <a:gd name="adj6" fmla="val 84552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HK" dirty="0">
                <a:solidFill>
                  <a:schemeClr val="tx1"/>
                </a:solidFill>
              </a:rPr>
              <a:t>function input 1 : target pin no. </a:t>
            </a:r>
            <a:endParaRPr lang="zh-HK" altLang="en-US" dirty="0" err="1">
              <a:solidFill>
                <a:schemeClr val="tx1"/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46</a:t>
            </a:fld>
            <a:endParaRPr lang="zh-TW" altLang="en-US"/>
          </a:p>
        </p:txBody>
      </p:sp>
      <p:sp>
        <p:nvSpPr>
          <p:cNvPr id="8" name="右中括弧 7"/>
          <p:cNvSpPr/>
          <p:nvPr/>
        </p:nvSpPr>
        <p:spPr>
          <a:xfrm>
            <a:off x="4764746" y="3751367"/>
            <a:ext cx="426900" cy="2811479"/>
          </a:xfrm>
          <a:prstGeom prst="rightBracket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5273433" y="4928360"/>
            <a:ext cx="30940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dirty="0" smtClean="0">
                <a:solidFill>
                  <a:srgbClr val="FF0000"/>
                </a:solidFill>
              </a:rPr>
              <a:t>Repeat coding</a:t>
            </a:r>
          </a:p>
          <a:p>
            <a:r>
              <a:rPr lang="en-US" altLang="zh-HK" sz="2800" dirty="0" smtClean="0">
                <a:solidFill>
                  <a:srgbClr val="FF0000"/>
                </a:solidFill>
              </a:rPr>
              <a:t>How to improve it ?</a:t>
            </a:r>
            <a:endParaRPr lang="zh-HK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8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C – Syntax – </a:t>
            </a:r>
            <a:r>
              <a:rPr lang="en-US" altLang="zh-HK" dirty="0" smtClean="0">
                <a:solidFill>
                  <a:srgbClr val="FF0000"/>
                </a:solidFill>
              </a:rPr>
              <a:t>For Loop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7170" name="Picture 2" descr="http://csharp.net-informations.com/statements/img/for-lo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9936" y="1340768"/>
            <a:ext cx="5040560" cy="533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1112335" y="3178734"/>
            <a:ext cx="3667318" cy="2650566"/>
          </a:xfrm>
          <a:prstGeom prst="rect">
            <a:avLst/>
          </a:prstGeom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66FF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66FF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66FF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66FF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66FF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HK" sz="2800" dirty="0" err="1" smtClean="0">
                <a:solidFill>
                  <a:schemeClr val="tx1"/>
                </a:solidFill>
              </a:rPr>
              <a:t>int</a:t>
            </a:r>
            <a:r>
              <a:rPr lang="en-US" altLang="zh-HK" sz="2800" dirty="0" smtClean="0">
                <a:solidFill>
                  <a:schemeClr val="tx1"/>
                </a:solidFill>
              </a:rPr>
              <a:t> a = 0;</a:t>
            </a:r>
          </a:p>
          <a:p>
            <a:pPr marL="0" indent="0">
              <a:buNone/>
            </a:pPr>
            <a:r>
              <a:rPr lang="en-US" altLang="zh-HK" sz="2800" dirty="0" smtClean="0">
                <a:solidFill>
                  <a:schemeClr val="tx1"/>
                </a:solidFill>
              </a:rPr>
              <a:t>for (</a:t>
            </a:r>
            <a:r>
              <a:rPr lang="en-US" altLang="zh-HK" sz="2800" dirty="0" err="1" smtClean="0">
                <a:solidFill>
                  <a:schemeClr val="tx1"/>
                </a:solidFill>
              </a:rPr>
              <a:t>int</a:t>
            </a:r>
            <a:r>
              <a:rPr lang="en-US" altLang="zh-HK" sz="2800" dirty="0" smtClean="0">
                <a:solidFill>
                  <a:schemeClr val="tx1"/>
                </a:solidFill>
              </a:rPr>
              <a:t> </a:t>
            </a:r>
            <a:r>
              <a:rPr lang="en-US" altLang="zh-HK" sz="2800" dirty="0" err="1" smtClean="0">
                <a:solidFill>
                  <a:schemeClr val="tx1"/>
                </a:solidFill>
              </a:rPr>
              <a:t>i</a:t>
            </a:r>
            <a:r>
              <a:rPr lang="en-US" altLang="zh-HK" sz="2800" dirty="0" smtClean="0">
                <a:solidFill>
                  <a:schemeClr val="tx1"/>
                </a:solidFill>
              </a:rPr>
              <a:t>=0</a:t>
            </a:r>
            <a:r>
              <a:rPr lang="en-US" altLang="zh-HK" sz="2800" dirty="0">
                <a:solidFill>
                  <a:schemeClr val="tx1"/>
                </a:solidFill>
              </a:rPr>
              <a:t>; </a:t>
            </a:r>
            <a:r>
              <a:rPr lang="en-US" altLang="zh-HK" sz="2800" dirty="0" err="1">
                <a:solidFill>
                  <a:schemeClr val="tx1"/>
                </a:solidFill>
              </a:rPr>
              <a:t>i</a:t>
            </a:r>
            <a:r>
              <a:rPr lang="en-US" altLang="zh-HK" sz="2800" dirty="0">
                <a:solidFill>
                  <a:schemeClr val="tx1"/>
                </a:solidFill>
              </a:rPr>
              <a:t>&lt;=10; </a:t>
            </a:r>
            <a:r>
              <a:rPr lang="en-US" altLang="zh-HK" sz="2800" dirty="0" err="1">
                <a:solidFill>
                  <a:schemeClr val="tx1"/>
                </a:solidFill>
              </a:rPr>
              <a:t>i</a:t>
            </a:r>
            <a:r>
              <a:rPr lang="en-US" altLang="zh-HK" sz="2800" dirty="0">
                <a:solidFill>
                  <a:schemeClr val="tx1"/>
                </a:solidFill>
              </a:rPr>
              <a:t>++)</a:t>
            </a:r>
          </a:p>
          <a:p>
            <a:pPr marL="0" indent="0">
              <a:buNone/>
            </a:pPr>
            <a:r>
              <a:rPr lang="en-US" altLang="zh-HK" sz="2800" dirty="0">
                <a:solidFill>
                  <a:schemeClr val="tx1"/>
                </a:solidFill>
              </a:rPr>
              <a:t>{</a:t>
            </a:r>
          </a:p>
          <a:p>
            <a:pPr marL="0" indent="0">
              <a:buNone/>
            </a:pPr>
            <a:r>
              <a:rPr lang="en-US" altLang="zh-HK" sz="2800" dirty="0">
                <a:solidFill>
                  <a:schemeClr val="tx1"/>
                </a:solidFill>
              </a:rPr>
              <a:t>   a = a + 1;</a:t>
            </a:r>
          </a:p>
          <a:p>
            <a:pPr marL="0" indent="0">
              <a:buNone/>
            </a:pPr>
            <a:r>
              <a:rPr lang="en-US" altLang="zh-HK" sz="2800" dirty="0">
                <a:solidFill>
                  <a:schemeClr val="tx1"/>
                </a:solidFill>
              </a:rPr>
              <a:t>}</a:t>
            </a:r>
            <a:endParaRPr lang="zh-HK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227784" y="5268541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>
                <a:solidFill>
                  <a:srgbClr val="66FF66"/>
                </a:solidFill>
              </a:rPr>
              <a:t>For Loop Syntax</a:t>
            </a:r>
            <a:endParaRPr lang="zh-HK" altLang="en-US" sz="2400" dirty="0">
              <a:solidFill>
                <a:srgbClr val="66FF66"/>
              </a:solidFill>
            </a:endParaRPr>
          </a:p>
        </p:txBody>
      </p:sp>
      <p:sp>
        <p:nvSpPr>
          <p:cNvPr id="7" name="直線圖說文字 2 6"/>
          <p:cNvSpPr/>
          <p:nvPr/>
        </p:nvSpPr>
        <p:spPr>
          <a:xfrm>
            <a:off x="3739952" y="1519040"/>
            <a:ext cx="1512168" cy="396044"/>
          </a:xfrm>
          <a:prstGeom prst="borderCallout2">
            <a:avLst>
              <a:gd name="adj1" fmla="val 47610"/>
              <a:gd name="adj2" fmla="val -5184"/>
              <a:gd name="adj3" fmla="val 47611"/>
              <a:gd name="adj4" fmla="val -48791"/>
              <a:gd name="adj5" fmla="val 427560"/>
              <a:gd name="adj6" fmla="val -73123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HK" dirty="0">
                <a:solidFill>
                  <a:schemeClr val="tx1"/>
                </a:solidFill>
              </a:rPr>
              <a:t>Initial value</a:t>
            </a:r>
            <a:endParaRPr lang="zh-HK" altLang="en-US" dirty="0" err="1">
              <a:solidFill>
                <a:schemeClr val="tx1"/>
              </a:solidFill>
            </a:endParaRPr>
          </a:p>
        </p:txBody>
      </p:sp>
      <p:sp>
        <p:nvSpPr>
          <p:cNvPr id="8" name="直線圖說文字 2 7"/>
          <p:cNvSpPr/>
          <p:nvPr/>
        </p:nvSpPr>
        <p:spPr>
          <a:xfrm>
            <a:off x="3875112" y="1973773"/>
            <a:ext cx="1512168" cy="534603"/>
          </a:xfrm>
          <a:prstGeom prst="borderCallout2">
            <a:avLst>
              <a:gd name="adj1" fmla="val 47610"/>
              <a:gd name="adj2" fmla="val -5184"/>
              <a:gd name="adj3" fmla="val 47076"/>
              <a:gd name="adj4" fmla="val -23596"/>
              <a:gd name="adj5" fmla="val 241037"/>
              <a:gd name="adj6" fmla="val -37849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HK" dirty="0">
                <a:solidFill>
                  <a:schemeClr val="tx1"/>
                </a:solidFill>
              </a:rPr>
              <a:t>Repeat condition</a:t>
            </a:r>
            <a:endParaRPr lang="zh-HK" altLang="en-US" dirty="0" err="1">
              <a:solidFill>
                <a:schemeClr val="tx1"/>
              </a:solidFill>
            </a:endParaRPr>
          </a:p>
        </p:txBody>
      </p:sp>
      <p:sp>
        <p:nvSpPr>
          <p:cNvPr id="9" name="直線圖說文字 2 8"/>
          <p:cNvSpPr/>
          <p:nvPr/>
        </p:nvSpPr>
        <p:spPr>
          <a:xfrm>
            <a:off x="4039369" y="2552119"/>
            <a:ext cx="1512168" cy="534603"/>
          </a:xfrm>
          <a:prstGeom prst="borderCallout2">
            <a:avLst>
              <a:gd name="adj1" fmla="val 49392"/>
              <a:gd name="adj2" fmla="val -1405"/>
              <a:gd name="adj3" fmla="val 50639"/>
              <a:gd name="adj4" fmla="val -14148"/>
              <a:gd name="adj5" fmla="val 139481"/>
              <a:gd name="adj6" fmla="val -3835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HK" dirty="0">
                <a:solidFill>
                  <a:schemeClr val="tx1"/>
                </a:solidFill>
              </a:rPr>
              <a:t>Increment</a:t>
            </a:r>
            <a:r>
              <a:rPr lang="zh-HK" altLang="en-US" dirty="0">
                <a:solidFill>
                  <a:schemeClr val="tx1"/>
                </a:solidFill>
              </a:rPr>
              <a:t> </a:t>
            </a:r>
            <a:r>
              <a:rPr lang="en-US" altLang="zh-HK" dirty="0">
                <a:solidFill>
                  <a:schemeClr val="tx1"/>
                </a:solidFill>
              </a:rPr>
              <a:t>method</a:t>
            </a: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611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HK" dirty="0" smtClean="0"/>
              <a:t>LED Dimming with </a:t>
            </a:r>
            <a:r>
              <a:rPr lang="en-US" altLang="zh-HK" dirty="0" smtClean="0">
                <a:solidFill>
                  <a:srgbClr val="FF0000"/>
                </a:solidFill>
              </a:rPr>
              <a:t>for-loop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56330" y="3266456"/>
            <a:ext cx="4549870" cy="29438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altLang="zh-HK" dirty="0">
                <a:solidFill>
                  <a:schemeClr val="tx1"/>
                </a:solidFill>
              </a:rPr>
              <a:t>for (</a:t>
            </a:r>
            <a:r>
              <a:rPr lang="en-US" altLang="zh-HK" dirty="0" err="1" smtClean="0">
                <a:solidFill>
                  <a:schemeClr val="tx1"/>
                </a:solidFill>
              </a:rPr>
              <a:t>i</a:t>
            </a:r>
            <a:r>
              <a:rPr lang="en-US" altLang="zh-HK" dirty="0" smtClean="0">
                <a:solidFill>
                  <a:schemeClr val="tx1"/>
                </a:solidFill>
              </a:rPr>
              <a:t>=0; </a:t>
            </a:r>
            <a:r>
              <a:rPr lang="en-US" altLang="zh-HK" dirty="0" err="1">
                <a:solidFill>
                  <a:schemeClr val="tx1"/>
                </a:solidFill>
              </a:rPr>
              <a:t>i</a:t>
            </a:r>
            <a:r>
              <a:rPr lang="en-US" altLang="zh-HK" dirty="0" smtClean="0">
                <a:solidFill>
                  <a:schemeClr val="tx1"/>
                </a:solidFill>
              </a:rPr>
              <a:t>&lt;=1023; </a:t>
            </a:r>
            <a:r>
              <a:rPr lang="en-US" altLang="zh-HK" dirty="0" err="1">
                <a:solidFill>
                  <a:schemeClr val="tx1"/>
                </a:solidFill>
              </a:rPr>
              <a:t>i</a:t>
            </a:r>
            <a:r>
              <a:rPr lang="en-US" altLang="zh-HK" dirty="0">
                <a:solidFill>
                  <a:schemeClr val="tx1"/>
                </a:solidFill>
              </a:rPr>
              <a:t>++)</a:t>
            </a:r>
          </a:p>
          <a:p>
            <a:pPr marL="0" indent="0">
              <a:buNone/>
            </a:pPr>
            <a:r>
              <a:rPr lang="en-US" altLang="zh-HK" dirty="0">
                <a:solidFill>
                  <a:schemeClr val="tx1"/>
                </a:solidFill>
              </a:rPr>
              <a:t>{</a:t>
            </a:r>
          </a:p>
          <a:p>
            <a:pPr marL="0" indent="0">
              <a:buNone/>
            </a:pPr>
            <a:r>
              <a:rPr lang="en-US" altLang="zh-HK" dirty="0">
                <a:solidFill>
                  <a:schemeClr val="tx1"/>
                </a:solidFill>
              </a:rPr>
              <a:t>   </a:t>
            </a:r>
            <a:r>
              <a:rPr lang="en-US" altLang="zh-HK" dirty="0" err="1" smtClean="0">
                <a:solidFill>
                  <a:schemeClr val="tx1"/>
                </a:solidFill>
              </a:rPr>
              <a:t>analogWrite</a:t>
            </a:r>
            <a:r>
              <a:rPr lang="en-US" altLang="zh-HK" dirty="0" smtClean="0">
                <a:solidFill>
                  <a:schemeClr val="tx1"/>
                </a:solidFill>
              </a:rPr>
              <a:t>(LED, </a:t>
            </a:r>
            <a:r>
              <a:rPr lang="en-US" altLang="zh-HK" dirty="0" err="1" smtClean="0">
                <a:solidFill>
                  <a:schemeClr val="tx1"/>
                </a:solidFill>
              </a:rPr>
              <a:t>i</a:t>
            </a:r>
            <a:r>
              <a:rPr lang="en-US" altLang="zh-HK" dirty="0" smtClean="0">
                <a:solidFill>
                  <a:schemeClr val="tx1"/>
                </a:solidFill>
              </a:rPr>
              <a:t>);</a:t>
            </a:r>
          </a:p>
          <a:p>
            <a:pPr marL="0" indent="0">
              <a:buNone/>
            </a:pPr>
            <a:r>
              <a:rPr lang="en-US" altLang="zh-HK" dirty="0" smtClean="0">
                <a:solidFill>
                  <a:schemeClr val="tx1"/>
                </a:solidFill>
              </a:rPr>
              <a:t>  delay(1);</a:t>
            </a:r>
            <a:endParaRPr lang="en-US" altLang="zh-HK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HK" dirty="0">
                <a:solidFill>
                  <a:schemeClr val="tx1"/>
                </a:solidFill>
              </a:rPr>
              <a:t>}</a:t>
            </a:r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5" name="直線圖說文字 2 4"/>
          <p:cNvSpPr/>
          <p:nvPr/>
        </p:nvSpPr>
        <p:spPr>
          <a:xfrm>
            <a:off x="8688288" y="1608907"/>
            <a:ext cx="1800200" cy="396044"/>
          </a:xfrm>
          <a:prstGeom prst="borderCallout2">
            <a:avLst>
              <a:gd name="adj1" fmla="val 47610"/>
              <a:gd name="adj2" fmla="val -5184"/>
              <a:gd name="adj3" fmla="val 42801"/>
              <a:gd name="adj4" fmla="val -31860"/>
              <a:gd name="adj5" fmla="val 437180"/>
              <a:gd name="adj6" fmla="val -47726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HK" dirty="0">
                <a:solidFill>
                  <a:schemeClr val="tx1"/>
                </a:solidFill>
              </a:rPr>
              <a:t>Initial value </a:t>
            </a:r>
            <a:r>
              <a:rPr lang="en-US" altLang="zh-HK" dirty="0" err="1">
                <a:solidFill>
                  <a:schemeClr val="tx1"/>
                </a:solidFill>
              </a:rPr>
              <a:t>i</a:t>
            </a:r>
            <a:r>
              <a:rPr lang="en-US" altLang="zh-HK" dirty="0">
                <a:solidFill>
                  <a:schemeClr val="tx1"/>
                </a:solidFill>
              </a:rPr>
              <a:t> = 2</a:t>
            </a:r>
            <a:endParaRPr lang="zh-HK" altLang="en-US" dirty="0" err="1">
              <a:solidFill>
                <a:schemeClr val="tx1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84400" y="3038089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r>
              <a:rPr lang="en-US" altLang="zh-TW" sz="1200">
                <a:solidFill>
                  <a:srgbClr val="1F497D"/>
                </a:solidFill>
                <a:latin typeface="Arial"/>
              </a:rPr>
              <a:t> </a:t>
            </a:r>
            <a:endParaRPr lang="en-US" altLang="zh-TW"/>
          </a:p>
        </p:txBody>
      </p:sp>
      <p:sp>
        <p:nvSpPr>
          <p:cNvPr id="11" name="直線圖說文字 2 10"/>
          <p:cNvSpPr/>
          <p:nvPr/>
        </p:nvSpPr>
        <p:spPr>
          <a:xfrm>
            <a:off x="8575848" y="2204865"/>
            <a:ext cx="2097088" cy="894643"/>
          </a:xfrm>
          <a:prstGeom prst="borderCallout2">
            <a:avLst>
              <a:gd name="adj1" fmla="val 53998"/>
              <a:gd name="adj2" fmla="val -1550"/>
              <a:gd name="adj3" fmla="val 71563"/>
              <a:gd name="adj4" fmla="val -11333"/>
              <a:gd name="adj5" fmla="val 126400"/>
              <a:gd name="adj6" fmla="val -3330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HK" dirty="0">
                <a:solidFill>
                  <a:schemeClr val="tx1"/>
                </a:solidFill>
              </a:rPr>
              <a:t>Run the statement</a:t>
            </a:r>
            <a:endParaRPr lang="zh-HK" altLang="en-US" dirty="0">
              <a:solidFill>
                <a:schemeClr val="tx1"/>
              </a:solidFill>
            </a:endParaRPr>
          </a:p>
          <a:p>
            <a:pPr algn="ctr"/>
            <a:r>
              <a:rPr lang="en-US" altLang="zh-HK" dirty="0">
                <a:solidFill>
                  <a:schemeClr val="tx1"/>
                </a:solidFill>
              </a:rPr>
              <a:t>when </a:t>
            </a:r>
            <a:r>
              <a:rPr lang="en-US" altLang="zh-HK" dirty="0" err="1">
                <a:solidFill>
                  <a:schemeClr val="tx1"/>
                </a:solidFill>
              </a:rPr>
              <a:t>i</a:t>
            </a:r>
            <a:r>
              <a:rPr lang="en-US" altLang="zh-HK" dirty="0">
                <a:solidFill>
                  <a:schemeClr val="tx1"/>
                </a:solidFill>
              </a:rPr>
              <a:t> less than or equal to </a:t>
            </a:r>
            <a:r>
              <a:rPr lang="en-US" altLang="zh-HK" dirty="0" smtClean="0">
                <a:solidFill>
                  <a:schemeClr val="tx1"/>
                </a:solidFill>
              </a:rPr>
              <a:t>1023</a:t>
            </a:r>
            <a:endParaRPr lang="zh-HK" altLang="en-US" dirty="0" err="1">
              <a:solidFill>
                <a:schemeClr val="tx1"/>
              </a:solidFill>
            </a:endParaRPr>
          </a:p>
        </p:txBody>
      </p:sp>
      <p:sp>
        <p:nvSpPr>
          <p:cNvPr id="12" name="直線圖說文字 2 11"/>
          <p:cNvSpPr/>
          <p:nvPr/>
        </p:nvSpPr>
        <p:spPr>
          <a:xfrm>
            <a:off x="9982200" y="3790083"/>
            <a:ext cx="1284759" cy="534603"/>
          </a:xfrm>
          <a:prstGeom prst="borderCallout2">
            <a:avLst>
              <a:gd name="adj1" fmla="val 49392"/>
              <a:gd name="adj2" fmla="val -1405"/>
              <a:gd name="adj3" fmla="val 41731"/>
              <a:gd name="adj4" fmla="val -14148"/>
              <a:gd name="adj5" fmla="val -13745"/>
              <a:gd name="adj6" fmla="val -7614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HK" dirty="0">
                <a:solidFill>
                  <a:schemeClr val="tx1"/>
                </a:solidFill>
              </a:rPr>
              <a:t>Each time increase 1</a:t>
            </a:r>
          </a:p>
        </p:txBody>
      </p:sp>
      <p:sp>
        <p:nvSpPr>
          <p:cNvPr id="13" name="直線圖說文字 2 12"/>
          <p:cNvSpPr/>
          <p:nvPr/>
        </p:nvSpPr>
        <p:spPr>
          <a:xfrm>
            <a:off x="10010440" y="4880985"/>
            <a:ext cx="1512168" cy="534603"/>
          </a:xfrm>
          <a:prstGeom prst="borderCallout2">
            <a:avLst>
              <a:gd name="adj1" fmla="val 49392"/>
              <a:gd name="adj2" fmla="val -1405"/>
              <a:gd name="adj3" fmla="val 50639"/>
              <a:gd name="adj4" fmla="val -14148"/>
              <a:gd name="adj5" fmla="val -20872"/>
              <a:gd name="adj6" fmla="val -10764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HK" dirty="0">
                <a:solidFill>
                  <a:schemeClr val="tx1"/>
                </a:solidFill>
              </a:rPr>
              <a:t>Changing variable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48</a:t>
            </a:fld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" y="1160462"/>
            <a:ext cx="688657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3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829800" cy="2387600"/>
          </a:xfrm>
        </p:spPr>
        <p:txBody>
          <a:bodyPr>
            <a:normAutofit/>
          </a:bodyPr>
          <a:lstStyle/>
          <a:p>
            <a:r>
              <a:rPr lang="en-US" altLang="zh-HK" dirty="0" smtClean="0"/>
              <a:t>6. Serial </a:t>
            </a:r>
            <a:r>
              <a:rPr lang="en-US" altLang="zh-HK" dirty="0"/>
              <a:t>communication</a:t>
            </a: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070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b="1" dirty="0" smtClean="0"/>
              <a:t>1. Background </a:t>
            </a:r>
            <a:r>
              <a:rPr lang="en-US" altLang="zh-HK" b="1" dirty="0"/>
              <a:t>of </a:t>
            </a:r>
            <a:r>
              <a:rPr lang="en-US" altLang="zh-HK" b="1" dirty="0" smtClean="0"/>
              <a:t>Arduino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The </a:t>
            </a:r>
            <a:r>
              <a:rPr lang="en-US" altLang="zh-HK" dirty="0"/>
              <a:t>first Arduino was introduced in </a:t>
            </a:r>
            <a:r>
              <a:rPr lang="en-US" altLang="zh-HK" dirty="0" smtClean="0"/>
              <a:t>2005.</a:t>
            </a:r>
          </a:p>
          <a:p>
            <a:r>
              <a:rPr lang="en-US" altLang="zh-HK" dirty="0" smtClean="0"/>
              <a:t>A </a:t>
            </a:r>
            <a:r>
              <a:rPr lang="en-US" altLang="zh-HK" dirty="0"/>
              <a:t>project for students at the Interaction Design Institute </a:t>
            </a:r>
            <a:r>
              <a:rPr lang="en-US" altLang="zh-HK" dirty="0" err="1"/>
              <a:t>Ivrea</a:t>
            </a:r>
            <a:r>
              <a:rPr lang="en-US" altLang="zh-HK" dirty="0"/>
              <a:t> in </a:t>
            </a:r>
            <a:r>
              <a:rPr lang="en-US" altLang="zh-HK" dirty="0" err="1"/>
              <a:t>Ivrea</a:t>
            </a:r>
            <a:r>
              <a:rPr lang="en-US" altLang="zh-HK" dirty="0"/>
              <a:t>, Italy</a:t>
            </a:r>
            <a:endParaRPr lang="en-US" altLang="zh-HK" dirty="0" smtClean="0"/>
          </a:p>
          <a:p>
            <a:r>
              <a:rPr lang="en-US" altLang="zh-HK" dirty="0" smtClean="0"/>
              <a:t>provide </a:t>
            </a:r>
            <a:r>
              <a:rPr lang="en-US" altLang="zh-HK" dirty="0"/>
              <a:t>an </a:t>
            </a:r>
            <a:r>
              <a:rPr lang="en-US" altLang="zh-HK" dirty="0">
                <a:solidFill>
                  <a:srgbClr val="FFC000"/>
                </a:solidFill>
              </a:rPr>
              <a:t>inexpensive</a:t>
            </a:r>
            <a:r>
              <a:rPr lang="en-US" altLang="zh-HK" dirty="0"/>
              <a:t> and </a:t>
            </a:r>
            <a:r>
              <a:rPr lang="en-US" altLang="zh-HK" dirty="0">
                <a:solidFill>
                  <a:srgbClr val="FFC000"/>
                </a:solidFill>
              </a:rPr>
              <a:t>easy way </a:t>
            </a:r>
            <a:r>
              <a:rPr lang="en-US" altLang="zh-HK" dirty="0"/>
              <a:t>for hobbyists, students, and professionals to create devices that interact with their environment using sensors </a:t>
            </a:r>
            <a:r>
              <a:rPr lang="en-US" altLang="zh-HK" dirty="0" smtClean="0"/>
              <a:t>and actuators</a:t>
            </a:r>
          </a:p>
          <a:p>
            <a:r>
              <a:rPr lang="en-US" altLang="zh-HK" dirty="0" smtClean="0"/>
              <a:t>Common </a:t>
            </a:r>
            <a:r>
              <a:rPr lang="en-US" altLang="zh-HK" dirty="0"/>
              <a:t>examples for beginner hobbyists include simple robots, thermostats and motion detectors.</a:t>
            </a:r>
            <a:endParaRPr lang="zh-HK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404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Concept of Serial communication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11624" y="4365105"/>
            <a:ext cx="7499176" cy="1761059"/>
          </a:xfrm>
        </p:spPr>
        <p:txBody>
          <a:bodyPr/>
          <a:lstStyle/>
          <a:p>
            <a:endParaRPr lang="zh-HK" altLang="en-US" dirty="0"/>
          </a:p>
        </p:txBody>
      </p:sp>
      <p:pic>
        <p:nvPicPr>
          <p:cNvPr id="5" name="Picture 2" descr="http://toweboffice.com/wo/wp-content/uploads/2012/07/arduino_uno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8670" y="3308814"/>
            <a:ext cx="5776912" cy="367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左-上雙向箭號 5"/>
          <p:cNvSpPr/>
          <p:nvPr/>
        </p:nvSpPr>
        <p:spPr>
          <a:xfrm>
            <a:off x="7751207" y="4293096"/>
            <a:ext cx="1556333" cy="432048"/>
          </a:xfrm>
          <a:prstGeom prst="leftUpArrow">
            <a:avLst>
              <a:gd name="adj1" fmla="val 25301"/>
              <a:gd name="adj2" fmla="val 25000"/>
              <a:gd name="adj3" fmla="val 40082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7" name="左-右雙向箭號 6"/>
          <p:cNvSpPr/>
          <p:nvPr/>
        </p:nvSpPr>
        <p:spPr>
          <a:xfrm>
            <a:off x="7032104" y="4517442"/>
            <a:ext cx="387156" cy="207702"/>
          </a:xfrm>
          <a:prstGeom prst="leftRightArrow">
            <a:avLst>
              <a:gd name="adj1" fmla="val 28272"/>
              <a:gd name="adj2" fmla="val 63433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pic>
        <p:nvPicPr>
          <p:cNvPr id="17410" name="Picture 2" descr="http://www.ladyada.net/images/arduino/serialdat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150" y="1345587"/>
            <a:ext cx="5816850" cy="298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623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 smtClean="0"/>
              <a:t>Serial connection of D1 mini board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圖片 3" descr="Gambar : Laptop, Macbook, Mac, naik, Keyboard, teknologi, udara, mouse, foto, Bandara, pesawat terbang, tablet, penerbangan, kantor, hitam ...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89" y="1690688"/>
            <a:ext cx="4026191" cy="268748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622026" y="1573674"/>
            <a:ext cx="2576051" cy="3628103"/>
          </a:xfrm>
          <a:prstGeom prst="rect">
            <a:avLst/>
          </a:prstGeom>
        </p:spPr>
      </p:pic>
      <p:sp>
        <p:nvSpPr>
          <p:cNvPr id="6" name="左-上雙向箭號 5"/>
          <p:cNvSpPr/>
          <p:nvPr/>
        </p:nvSpPr>
        <p:spPr>
          <a:xfrm>
            <a:off x="7852644" y="2401758"/>
            <a:ext cx="1170039" cy="1229032"/>
          </a:xfrm>
          <a:prstGeom prst="leftUpArrow">
            <a:avLst>
              <a:gd name="adj1" fmla="val 14916"/>
              <a:gd name="adj2" fmla="val 19958"/>
              <a:gd name="adj3" fmla="val 25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左-右雙向箭號 6"/>
          <p:cNvSpPr/>
          <p:nvPr/>
        </p:nvSpPr>
        <p:spPr>
          <a:xfrm>
            <a:off x="6758519" y="3185651"/>
            <a:ext cx="601641" cy="357627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左-右雙向箭號 7"/>
          <p:cNvSpPr/>
          <p:nvPr/>
        </p:nvSpPr>
        <p:spPr>
          <a:xfrm>
            <a:off x="4665473" y="3012177"/>
            <a:ext cx="1363939" cy="6145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938779" y="2723986"/>
            <a:ext cx="1232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400" dirty="0" smtClean="0"/>
              <a:t>USB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7787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 smtClean="0"/>
              <a:t>Serial Library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7729" y="1628800"/>
            <a:ext cx="565194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7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4" y="1230933"/>
            <a:ext cx="6276330" cy="604616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/>
              <a:t>Serial Communication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56040" y="1965094"/>
            <a:ext cx="4320480" cy="3921299"/>
          </a:xfrm>
        </p:spPr>
        <p:txBody>
          <a:bodyPr/>
          <a:lstStyle/>
          <a:p>
            <a:pPr marL="0" indent="0">
              <a:buNone/>
            </a:pPr>
            <a:r>
              <a:rPr lang="en-US" altLang="zh-HK" dirty="0" err="1" smtClean="0"/>
              <a:t>Serial.begin</a:t>
            </a:r>
            <a:r>
              <a:rPr lang="en-US" altLang="zh-HK" dirty="0" smtClean="0"/>
              <a:t>(115200);</a:t>
            </a:r>
            <a:endParaRPr lang="en-US" altLang="zh-HK" dirty="0"/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r>
              <a:rPr lang="en-US" altLang="zh-HK" dirty="0" err="1"/>
              <a:t>Serial.print</a:t>
            </a:r>
            <a:r>
              <a:rPr lang="en-US" altLang="zh-HK" dirty="0" smtClean="0"/>
              <a:t>(“</a:t>
            </a:r>
            <a:r>
              <a:rPr lang="en-US" altLang="zh-HK" dirty="0" smtClean="0">
                <a:solidFill>
                  <a:srgbClr val="002060"/>
                </a:solidFill>
              </a:rPr>
              <a:t>LED value :</a:t>
            </a:r>
            <a:r>
              <a:rPr lang="en-US" altLang="zh-HK" dirty="0" smtClean="0"/>
              <a:t>")</a:t>
            </a:r>
            <a:r>
              <a:rPr lang="en-US" altLang="zh-HK" dirty="0" smtClean="0">
                <a:solidFill>
                  <a:srgbClr val="002060"/>
                </a:solidFill>
              </a:rPr>
              <a:t>;</a:t>
            </a:r>
            <a:endParaRPr lang="en-US" altLang="zh-HK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altLang="zh-HK" dirty="0"/>
          </a:p>
          <a:p>
            <a:pPr marL="0" indent="0">
              <a:buNone/>
            </a:pPr>
            <a:r>
              <a:rPr lang="en-US" altLang="zh-HK" dirty="0" err="1" smtClean="0"/>
              <a:t>Serial.println</a:t>
            </a:r>
            <a:r>
              <a:rPr lang="en-US" altLang="zh-HK" dirty="0" smtClean="0"/>
              <a:t>(</a:t>
            </a:r>
            <a:r>
              <a:rPr lang="en-US" altLang="zh-HK" dirty="0" err="1" smtClean="0"/>
              <a:t>i</a:t>
            </a:r>
            <a:r>
              <a:rPr lang="en-US" altLang="zh-HK" dirty="0" smtClean="0"/>
              <a:t>);</a:t>
            </a:r>
            <a:endParaRPr lang="en-US" altLang="zh-HK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直線圖說文字 2 4"/>
          <p:cNvSpPr/>
          <p:nvPr/>
        </p:nvSpPr>
        <p:spPr>
          <a:xfrm>
            <a:off x="8242429" y="1088740"/>
            <a:ext cx="2448272" cy="792088"/>
          </a:xfrm>
          <a:prstGeom prst="borderCallout2">
            <a:avLst>
              <a:gd name="adj1" fmla="val 52697"/>
              <a:gd name="adj2" fmla="val -161"/>
              <a:gd name="adj3" fmla="val 51439"/>
              <a:gd name="adj4" fmla="val -15608"/>
              <a:gd name="adj5" fmla="val 117529"/>
              <a:gd name="adj6" fmla="val -22524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HK" dirty="0" err="1">
                <a:solidFill>
                  <a:srgbClr val="FF9900"/>
                </a:solidFill>
              </a:rPr>
              <a:t>Serial.begin</a:t>
            </a:r>
            <a:r>
              <a:rPr lang="en-US" altLang="zh-HK" dirty="0">
                <a:solidFill>
                  <a:schemeClr val="tx1"/>
                </a:solidFill>
              </a:rPr>
              <a:t>– function call to setup a serial communication </a:t>
            </a:r>
            <a:endParaRPr lang="zh-HK" altLang="en-US" dirty="0" err="1">
              <a:solidFill>
                <a:srgbClr val="FF0000"/>
              </a:solidFill>
            </a:endParaRPr>
          </a:p>
        </p:txBody>
      </p:sp>
      <p:sp>
        <p:nvSpPr>
          <p:cNvPr id="8" name="直線圖說文字 2 7"/>
          <p:cNvSpPr/>
          <p:nvPr/>
        </p:nvSpPr>
        <p:spPr>
          <a:xfrm>
            <a:off x="7812365" y="2708920"/>
            <a:ext cx="2467608" cy="576064"/>
          </a:xfrm>
          <a:prstGeom prst="borderCallout2">
            <a:avLst>
              <a:gd name="adj1" fmla="val 1149"/>
              <a:gd name="adj2" fmla="val 50500"/>
              <a:gd name="adj3" fmla="val -20806"/>
              <a:gd name="adj4" fmla="val 50396"/>
              <a:gd name="adj5" fmla="val -52034"/>
              <a:gd name="adj6" fmla="val 42819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HK" dirty="0">
                <a:solidFill>
                  <a:schemeClr val="tx1"/>
                </a:solidFill>
              </a:rPr>
              <a:t>function input 1 : communication speed</a:t>
            </a:r>
            <a:endParaRPr lang="zh-HK" altLang="en-US" dirty="0" err="1">
              <a:solidFill>
                <a:schemeClr val="tx1"/>
              </a:solidFill>
            </a:endParaRPr>
          </a:p>
        </p:txBody>
      </p:sp>
      <p:sp>
        <p:nvSpPr>
          <p:cNvPr id="10" name="直線圖說文字 2 9"/>
          <p:cNvSpPr/>
          <p:nvPr/>
        </p:nvSpPr>
        <p:spPr>
          <a:xfrm>
            <a:off x="8040216" y="4149080"/>
            <a:ext cx="2608068" cy="360040"/>
          </a:xfrm>
          <a:prstGeom prst="borderCallout2">
            <a:avLst>
              <a:gd name="adj1" fmla="val 1149"/>
              <a:gd name="adj2" fmla="val 50500"/>
              <a:gd name="adj3" fmla="val -20806"/>
              <a:gd name="adj4" fmla="val 50396"/>
              <a:gd name="adj5" fmla="val -52034"/>
              <a:gd name="adj6" fmla="val 42819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HK" dirty="0">
                <a:solidFill>
                  <a:schemeClr val="tx1"/>
                </a:solidFill>
              </a:rPr>
              <a:t>Print words inside “ and “</a:t>
            </a:r>
            <a:endParaRPr lang="zh-HK" altLang="en-US" dirty="0" err="1">
              <a:solidFill>
                <a:schemeClr val="tx1"/>
              </a:solidFill>
            </a:endParaRPr>
          </a:p>
        </p:txBody>
      </p:sp>
      <p:sp>
        <p:nvSpPr>
          <p:cNvPr id="11" name="直線圖說文字 2 10"/>
          <p:cNvSpPr/>
          <p:nvPr/>
        </p:nvSpPr>
        <p:spPr>
          <a:xfrm>
            <a:off x="7950084" y="5157192"/>
            <a:ext cx="2034349" cy="360040"/>
          </a:xfrm>
          <a:prstGeom prst="borderCallout2">
            <a:avLst>
              <a:gd name="adj1" fmla="val 1149"/>
              <a:gd name="adj2" fmla="val 50500"/>
              <a:gd name="adj3" fmla="val -20806"/>
              <a:gd name="adj4" fmla="val 50396"/>
              <a:gd name="adj5" fmla="val -52034"/>
              <a:gd name="adj6" fmla="val 42819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HK" dirty="0">
                <a:solidFill>
                  <a:schemeClr val="tx1"/>
                </a:solidFill>
              </a:rPr>
              <a:t>Print value</a:t>
            </a:r>
            <a:endParaRPr lang="zh-HK" altLang="en-US" dirty="0" err="1">
              <a:solidFill>
                <a:schemeClr val="tx1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53</a:t>
            </a:fld>
            <a:endParaRPr lang="zh-TW" altLang="en-US" dirty="0"/>
          </a:p>
        </p:txBody>
      </p:sp>
      <p:cxnSp>
        <p:nvCxnSpPr>
          <p:cNvPr id="13" name="直線單箭頭接點 12"/>
          <p:cNvCxnSpPr/>
          <p:nvPr/>
        </p:nvCxnSpPr>
        <p:spPr>
          <a:xfrm flipH="1">
            <a:off x="2095500" y="2197100"/>
            <a:ext cx="4360540" cy="12065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H="1">
            <a:off x="2781300" y="3750621"/>
            <a:ext cx="3687440" cy="111347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>
            <a:off x="1989213" y="4798371"/>
            <a:ext cx="4466827" cy="25622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47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1471612"/>
            <a:ext cx="6439272" cy="620313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/>
              <a:t>Serial Communication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44072" y="1840323"/>
            <a:ext cx="3777258" cy="706288"/>
          </a:xfrm>
        </p:spPr>
        <p:txBody>
          <a:bodyPr/>
          <a:lstStyle/>
          <a:p>
            <a:r>
              <a:rPr lang="en-US" altLang="zh-HK" dirty="0" smtClean="0"/>
              <a:t>To open serial monitor</a:t>
            </a:r>
            <a:endParaRPr lang="zh-HK" altLang="en-US" dirty="0"/>
          </a:p>
        </p:txBody>
      </p:sp>
      <p:sp>
        <p:nvSpPr>
          <p:cNvPr id="4" name="橢圓 3"/>
          <p:cNvSpPr/>
          <p:nvPr/>
        </p:nvSpPr>
        <p:spPr>
          <a:xfrm>
            <a:off x="5591944" y="1844824"/>
            <a:ext cx="115212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HK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54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3075" y="2600325"/>
            <a:ext cx="6638925" cy="4257675"/>
          </a:xfrm>
          <a:prstGeom prst="rect">
            <a:avLst/>
          </a:prstGeom>
        </p:spPr>
      </p:pic>
      <p:sp>
        <p:nvSpPr>
          <p:cNvPr id="10" name="橢圓 9"/>
          <p:cNvSpPr/>
          <p:nvPr/>
        </p:nvSpPr>
        <p:spPr>
          <a:xfrm>
            <a:off x="10020300" y="6356350"/>
            <a:ext cx="1384300" cy="5236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12" name="直線單箭頭接點 11"/>
          <p:cNvCxnSpPr>
            <a:stCxn id="10" idx="2"/>
          </p:cNvCxnSpPr>
          <p:nvPr/>
        </p:nvCxnSpPr>
        <p:spPr>
          <a:xfrm flipH="1" flipV="1">
            <a:off x="1905000" y="3784600"/>
            <a:ext cx="8115300" cy="2833557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25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 smtClean="0"/>
              <a:t>Serial Communication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11624" y="1354238"/>
            <a:ext cx="7499176" cy="4296470"/>
          </a:xfrm>
        </p:spPr>
        <p:txBody>
          <a:bodyPr/>
          <a:lstStyle/>
          <a:p>
            <a:endParaRPr lang="en-US" altLang="zh-HK" dirty="0" smtClean="0"/>
          </a:p>
          <a:p>
            <a:r>
              <a:rPr lang="en-US" altLang="zh-HK" dirty="0" smtClean="0"/>
              <a:t>Send a char from PC to </a:t>
            </a:r>
            <a:r>
              <a:rPr lang="en-US" altLang="zh-HK" dirty="0" err="1" smtClean="0"/>
              <a:t>Ardunio</a:t>
            </a:r>
            <a:r>
              <a:rPr lang="en-US" altLang="zh-HK" dirty="0" smtClean="0"/>
              <a:t> to control LED Dimming</a:t>
            </a:r>
          </a:p>
          <a:p>
            <a:pPr marL="0" indent="0">
              <a:buNone/>
            </a:pPr>
            <a:endParaRPr lang="en-US" altLang="zh-HK" dirty="0" smtClean="0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3247845" y="5015334"/>
            <a:ext cx="3096344" cy="576063"/>
          </a:xfrm>
          <a:prstGeom prst="rect">
            <a:avLst/>
          </a:prstGeom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66FF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66FF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66FF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66FF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66FF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HK" sz="2800" dirty="0" err="1">
                <a:solidFill>
                  <a:srgbClr val="002060"/>
                </a:solidFill>
              </a:rPr>
              <a:t>val</a:t>
            </a:r>
            <a:r>
              <a:rPr lang="zh-TW" altLang="en-US" sz="2800" dirty="0">
                <a:solidFill>
                  <a:srgbClr val="002060"/>
                </a:solidFill>
              </a:rPr>
              <a:t> </a:t>
            </a:r>
            <a:r>
              <a:rPr lang="en-US" altLang="zh-HK" sz="2800" dirty="0">
                <a:solidFill>
                  <a:srgbClr val="002060"/>
                </a:solidFill>
              </a:rPr>
              <a:t>= </a:t>
            </a:r>
            <a:r>
              <a:rPr lang="en-US" altLang="zh-HK" sz="2800" dirty="0" err="1">
                <a:solidFill>
                  <a:srgbClr val="FF9900"/>
                </a:solidFill>
              </a:rPr>
              <a:t>Serial.read</a:t>
            </a:r>
            <a:r>
              <a:rPr lang="en-US" altLang="zh-HK" sz="2800" dirty="0">
                <a:solidFill>
                  <a:srgbClr val="FF9900"/>
                </a:solidFill>
              </a:rPr>
              <a:t>()</a:t>
            </a:r>
            <a:r>
              <a:rPr lang="en-US" altLang="zh-HK" sz="2800" dirty="0">
                <a:solidFill>
                  <a:srgbClr val="002060"/>
                </a:solidFill>
              </a:rPr>
              <a:t>;</a:t>
            </a:r>
            <a:endParaRPr lang="zh-HK" altLang="en-US" sz="2800" dirty="0">
              <a:solidFill>
                <a:srgbClr val="002060"/>
              </a:solidFill>
            </a:endParaRPr>
          </a:p>
        </p:txBody>
      </p:sp>
      <p:sp>
        <p:nvSpPr>
          <p:cNvPr id="9" name="直線圖說文字 2 8"/>
          <p:cNvSpPr/>
          <p:nvPr/>
        </p:nvSpPr>
        <p:spPr>
          <a:xfrm>
            <a:off x="6379706" y="4151237"/>
            <a:ext cx="3384376" cy="792088"/>
          </a:xfrm>
          <a:prstGeom prst="borderCallout2">
            <a:avLst>
              <a:gd name="adj1" fmla="val 52697"/>
              <a:gd name="adj2" fmla="val -161"/>
              <a:gd name="adj3" fmla="val 51439"/>
              <a:gd name="adj4" fmla="val -15608"/>
              <a:gd name="adj5" fmla="val 117529"/>
              <a:gd name="adj6" fmla="val -22524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HK" dirty="0" err="1">
                <a:solidFill>
                  <a:srgbClr val="FF9900"/>
                </a:solidFill>
              </a:rPr>
              <a:t>Serial.read</a:t>
            </a:r>
            <a:r>
              <a:rPr lang="en-US" altLang="zh-HK" dirty="0">
                <a:solidFill>
                  <a:srgbClr val="FF9900"/>
                </a:solidFill>
              </a:rPr>
              <a:t>() </a:t>
            </a:r>
            <a:r>
              <a:rPr lang="en-US" altLang="zh-HK" dirty="0">
                <a:solidFill>
                  <a:schemeClr val="tx1"/>
                </a:solidFill>
              </a:rPr>
              <a:t>– function call to check the serial port is there any character, if yes output to </a:t>
            </a:r>
            <a:r>
              <a:rPr lang="en-US" altLang="zh-HK" dirty="0" err="1">
                <a:solidFill>
                  <a:schemeClr val="tx1"/>
                </a:solidFill>
              </a:rPr>
              <a:t>val</a:t>
            </a:r>
            <a:endParaRPr lang="zh-HK" altLang="en-US" dirty="0" err="1">
              <a:solidFill>
                <a:srgbClr val="FF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55</a:t>
            </a:fld>
            <a:endParaRPr lang="zh-TW" altLang="en-US"/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 bwMode="auto">
          <a:xfrm>
            <a:off x="2301444" y="3500096"/>
            <a:ext cx="3096344" cy="576063"/>
          </a:xfrm>
          <a:prstGeom prst="rect">
            <a:avLst/>
          </a:prstGeom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66FF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66FF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66FF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66FF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66FF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HK" sz="2800" dirty="0" err="1" smtClean="0">
                <a:solidFill>
                  <a:srgbClr val="FF9900"/>
                </a:solidFill>
              </a:rPr>
              <a:t>Serial.available</a:t>
            </a:r>
            <a:r>
              <a:rPr lang="en-US" altLang="zh-HK" sz="2800" dirty="0" smtClean="0">
                <a:solidFill>
                  <a:srgbClr val="FF9900"/>
                </a:solidFill>
              </a:rPr>
              <a:t>()</a:t>
            </a:r>
            <a:r>
              <a:rPr lang="en-US" altLang="zh-HK" sz="2800" dirty="0" smtClean="0">
                <a:solidFill>
                  <a:srgbClr val="002060"/>
                </a:solidFill>
              </a:rPr>
              <a:t>;</a:t>
            </a:r>
            <a:endParaRPr lang="zh-HK" altLang="en-US" sz="2800" dirty="0">
              <a:solidFill>
                <a:srgbClr val="002060"/>
              </a:solidFill>
            </a:endParaRPr>
          </a:p>
        </p:txBody>
      </p:sp>
      <p:sp>
        <p:nvSpPr>
          <p:cNvPr id="12" name="直線圖說文字 2 11"/>
          <p:cNvSpPr/>
          <p:nvPr/>
        </p:nvSpPr>
        <p:spPr>
          <a:xfrm>
            <a:off x="6826423" y="3104052"/>
            <a:ext cx="4366295" cy="792088"/>
          </a:xfrm>
          <a:prstGeom prst="borderCallout2">
            <a:avLst>
              <a:gd name="adj1" fmla="val 52697"/>
              <a:gd name="adj2" fmla="val -161"/>
              <a:gd name="adj3" fmla="val 51439"/>
              <a:gd name="adj4" fmla="val -15608"/>
              <a:gd name="adj5" fmla="val 82458"/>
              <a:gd name="adj6" fmla="val -42018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HK" dirty="0" err="1" smtClean="0">
                <a:solidFill>
                  <a:srgbClr val="FF9900"/>
                </a:solidFill>
              </a:rPr>
              <a:t>Serial.available</a:t>
            </a:r>
            <a:r>
              <a:rPr lang="en-US" altLang="zh-HK" dirty="0" smtClean="0">
                <a:solidFill>
                  <a:srgbClr val="FF9900"/>
                </a:solidFill>
              </a:rPr>
              <a:t>() </a:t>
            </a:r>
            <a:r>
              <a:rPr lang="en-US" altLang="zh-HK" dirty="0">
                <a:solidFill>
                  <a:schemeClr val="tx1"/>
                </a:solidFill>
              </a:rPr>
              <a:t>– function call to </a:t>
            </a:r>
            <a:r>
              <a:rPr lang="en-US" altLang="zh-HK" dirty="0" smtClean="0">
                <a:solidFill>
                  <a:schemeClr val="tx1"/>
                </a:solidFill>
              </a:rPr>
              <a:t>check any serial data received, return 1 when there is data received</a:t>
            </a:r>
            <a:endParaRPr lang="zh-HK" altLang="en-US" dirty="0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74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29742" y="308616"/>
            <a:ext cx="8222572" cy="1325563"/>
          </a:xfrm>
        </p:spPr>
        <p:txBody>
          <a:bodyPr/>
          <a:lstStyle/>
          <a:p>
            <a:r>
              <a:rPr lang="en-US" altLang="zh-HK" dirty="0" smtClean="0"/>
              <a:t>Serial read and “</a:t>
            </a:r>
            <a:r>
              <a:rPr lang="en-US" altLang="zh-HK" dirty="0" smtClean="0">
                <a:solidFill>
                  <a:srgbClr val="FF0000"/>
                </a:solidFill>
              </a:rPr>
              <a:t>if… else…” </a:t>
            </a:r>
            <a:r>
              <a:rPr lang="en-US" altLang="zh-HK" dirty="0" smtClean="0"/>
              <a:t>syntax 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2998032" y="1825625"/>
            <a:ext cx="3960440" cy="4464496"/>
          </a:xfrm>
          <a:prstGeom prst="rect">
            <a:avLst/>
          </a:prstGeom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66FF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66FF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66FF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66FF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66FF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altLang="zh-HK" sz="2800" dirty="0" smtClean="0">
                <a:solidFill>
                  <a:schemeClr val="accent6">
                    <a:lumMod val="75000"/>
                  </a:schemeClr>
                </a:solidFill>
              </a:rPr>
              <a:t>if</a:t>
            </a:r>
            <a:r>
              <a:rPr lang="en-US" altLang="zh-HK" sz="2800" dirty="0" smtClean="0">
                <a:solidFill>
                  <a:schemeClr val="tx1"/>
                </a:solidFill>
              </a:rPr>
              <a:t>( </a:t>
            </a:r>
            <a:r>
              <a:rPr lang="en-US" altLang="zh-HK" sz="2800" dirty="0" smtClean="0">
                <a:solidFill>
                  <a:srgbClr val="FF0000"/>
                </a:solidFill>
              </a:rPr>
              <a:t>a == b </a:t>
            </a:r>
            <a:r>
              <a:rPr lang="en-US" altLang="zh-HK" sz="280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Font typeface="Arial" charset="0"/>
              <a:buNone/>
            </a:pPr>
            <a:r>
              <a:rPr lang="en-US" altLang="zh-HK" sz="2800" dirty="0" smtClean="0">
                <a:solidFill>
                  <a:schemeClr val="tx1"/>
                </a:solidFill>
              </a:rPr>
              <a:t>{</a:t>
            </a:r>
          </a:p>
          <a:p>
            <a:pPr marL="0" indent="0">
              <a:buFont typeface="Arial" charset="0"/>
              <a:buNone/>
            </a:pPr>
            <a:r>
              <a:rPr lang="en-US" altLang="zh-HK" sz="2800" dirty="0" smtClean="0">
                <a:solidFill>
                  <a:schemeClr val="tx1"/>
                </a:solidFill>
              </a:rPr>
              <a:t>	//</a:t>
            </a:r>
            <a:r>
              <a:rPr lang="en-US" altLang="zh-HK" sz="2800" dirty="0">
                <a:solidFill>
                  <a:schemeClr val="tx1"/>
                </a:solidFill>
              </a:rPr>
              <a:t> </a:t>
            </a:r>
            <a:r>
              <a:rPr lang="en-US" altLang="zh-HK" sz="2800" dirty="0" smtClean="0">
                <a:solidFill>
                  <a:schemeClr val="tx1"/>
                </a:solidFill>
              </a:rPr>
              <a:t>True instruction</a:t>
            </a:r>
            <a:endParaRPr lang="en-US" altLang="zh-HK" sz="2800" dirty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en-US" altLang="zh-HK" sz="2800" dirty="0" smtClean="0">
                <a:solidFill>
                  <a:schemeClr val="tx1"/>
                </a:solidFill>
              </a:rPr>
              <a:t>}</a:t>
            </a:r>
          </a:p>
          <a:p>
            <a:pPr marL="0" indent="0">
              <a:buFont typeface="Arial" charset="0"/>
              <a:buNone/>
            </a:pPr>
            <a:r>
              <a:rPr lang="en-US" altLang="zh-HK" sz="2800" dirty="0" smtClean="0">
                <a:solidFill>
                  <a:schemeClr val="accent6">
                    <a:lumMod val="75000"/>
                  </a:schemeClr>
                </a:solidFill>
              </a:rPr>
              <a:t>else</a:t>
            </a:r>
          </a:p>
          <a:p>
            <a:pPr marL="0" indent="0">
              <a:buFont typeface="Arial" charset="0"/>
              <a:buNone/>
            </a:pPr>
            <a:r>
              <a:rPr lang="en-US" altLang="zh-HK" sz="2800" dirty="0" smtClean="0">
                <a:solidFill>
                  <a:schemeClr val="tx1"/>
                </a:solidFill>
              </a:rPr>
              <a:t>{</a:t>
            </a:r>
          </a:p>
          <a:p>
            <a:pPr marL="0" indent="0">
              <a:buNone/>
            </a:pPr>
            <a:r>
              <a:rPr lang="en-US" altLang="zh-HK" sz="2800" dirty="0" smtClean="0">
                <a:solidFill>
                  <a:schemeClr val="tx1"/>
                </a:solidFill>
              </a:rPr>
              <a:t>	</a:t>
            </a:r>
            <a:r>
              <a:rPr lang="en-US" altLang="zh-HK" sz="2800" dirty="0">
                <a:solidFill>
                  <a:schemeClr val="tx1"/>
                </a:solidFill>
              </a:rPr>
              <a:t>// </a:t>
            </a:r>
            <a:r>
              <a:rPr lang="en-US" altLang="zh-HK" sz="2800" dirty="0" smtClean="0">
                <a:solidFill>
                  <a:schemeClr val="tx1"/>
                </a:solidFill>
              </a:rPr>
              <a:t>False instruction</a:t>
            </a:r>
            <a:endParaRPr lang="en-US" altLang="zh-HK" sz="2800" dirty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en-US" altLang="zh-HK" sz="2800" dirty="0" smtClean="0">
                <a:solidFill>
                  <a:schemeClr val="tx1"/>
                </a:solidFill>
              </a:rPr>
              <a:t>}</a:t>
            </a:r>
            <a:endParaRPr lang="zh-HK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直線圖說文字 2 5"/>
          <p:cNvSpPr/>
          <p:nvPr/>
        </p:nvSpPr>
        <p:spPr>
          <a:xfrm>
            <a:off x="6166384" y="2041624"/>
            <a:ext cx="3240360" cy="792088"/>
          </a:xfrm>
          <a:prstGeom prst="borderCallout2">
            <a:avLst>
              <a:gd name="adj1" fmla="val 51218"/>
              <a:gd name="adj2" fmla="val -397"/>
              <a:gd name="adj3" fmla="val 51218"/>
              <a:gd name="adj4" fmla="val -52528"/>
              <a:gd name="adj5" fmla="val 25919"/>
              <a:gd name="adj6" fmla="val -6577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Condition</a:t>
            </a:r>
          </a:p>
          <a:p>
            <a:pPr algn="ctr"/>
            <a:r>
              <a:rPr lang="en-US" dirty="0" smtClean="0"/>
              <a:t>e.g. a == b, a &lt; b , a &gt; b , a!=b</a:t>
            </a:r>
            <a:endParaRPr lang="en-US" dirty="0"/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380965"/>
              </p:ext>
            </p:extLst>
          </p:nvPr>
        </p:nvGraphicFramePr>
        <p:xfrm>
          <a:off x="7209860" y="2858264"/>
          <a:ext cx="3142454" cy="4043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Visio" r:id="rId4" imgW="2098080" imgH="2699640" progId="Visio.Drawing.6">
                  <p:embed/>
                </p:oleObj>
              </mc:Choice>
              <mc:Fallback>
                <p:oleObj name="Visio" r:id="rId4" imgW="2098080" imgH="2699640" progId="Visio.Drawing.6">
                  <p:embed/>
                  <p:pic>
                    <p:nvPicPr>
                      <p:cNvPr id="10" name="物件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09860" y="2858264"/>
                        <a:ext cx="3142454" cy="404335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020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2"/>
          <a:stretch/>
        </p:blipFill>
        <p:spPr>
          <a:xfrm>
            <a:off x="173620" y="23150"/>
            <a:ext cx="6002215" cy="764583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0638" y="0"/>
            <a:ext cx="5351362" cy="6911718"/>
          </a:xfrm>
          <a:prstGeom prst="rect">
            <a:avLst/>
          </a:prstGeom>
        </p:spPr>
      </p:pic>
      <p:sp>
        <p:nvSpPr>
          <p:cNvPr id="11" name="向上箭號 10"/>
          <p:cNvSpPr/>
          <p:nvPr/>
        </p:nvSpPr>
        <p:spPr>
          <a:xfrm>
            <a:off x="5567423" y="381965"/>
            <a:ext cx="775504" cy="93755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8736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58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29" y="0"/>
            <a:ext cx="5636871" cy="800220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3762" y="2281237"/>
            <a:ext cx="6638925" cy="4257675"/>
          </a:xfrm>
          <a:prstGeom prst="rect">
            <a:avLst/>
          </a:prstGeom>
        </p:spPr>
      </p:pic>
      <p:sp>
        <p:nvSpPr>
          <p:cNvPr id="6" name="直線圖說文字 2 5"/>
          <p:cNvSpPr/>
          <p:nvPr/>
        </p:nvSpPr>
        <p:spPr>
          <a:xfrm>
            <a:off x="5893668" y="1316972"/>
            <a:ext cx="1584177" cy="648072"/>
          </a:xfrm>
          <a:prstGeom prst="borderCallout2">
            <a:avLst>
              <a:gd name="adj1" fmla="val 52697"/>
              <a:gd name="adj2" fmla="val -161"/>
              <a:gd name="adj3" fmla="val 51439"/>
              <a:gd name="adj4" fmla="val -15608"/>
              <a:gd name="adj5" fmla="val 225347"/>
              <a:gd name="adj6" fmla="val -64779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HK" dirty="0">
                <a:solidFill>
                  <a:srgbClr val="FF9900"/>
                </a:solidFill>
              </a:rPr>
              <a:t>Input area</a:t>
            </a:r>
            <a:endParaRPr lang="zh-HK" altLang="en-US" dirty="0" err="1">
              <a:solidFill>
                <a:srgbClr val="FF0000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2602" y="3580374"/>
            <a:ext cx="663892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7.Motor </a:t>
            </a:r>
            <a:r>
              <a:rPr lang="en-US" altLang="zh-HK" dirty="0"/>
              <a:t>control on </a:t>
            </a:r>
            <a:r>
              <a:rPr lang="en-US" altLang="zh-HK" dirty="0" smtClean="0"/>
              <a:t>ESP8266</a:t>
            </a:r>
            <a:endParaRPr lang="en-US" altLang="zh-HK" dirty="0"/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401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/>
          <a:lstStyle/>
          <a:p>
            <a:r>
              <a:rPr lang="en-US" altLang="zh-HK" dirty="0" smtClean="0"/>
              <a:t> Before Arduino</a:t>
            </a:r>
            <a:endParaRPr lang="en-US" dirty="0"/>
          </a:p>
        </p:txBody>
      </p:sp>
      <p:pic>
        <p:nvPicPr>
          <p:cNvPr id="5122" name="Picture 2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040" y="2542557"/>
            <a:ext cx="2471332" cy="226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hipencoders.com/AVR-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1401" y="2414405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弧形 4"/>
          <p:cNvSpPr/>
          <p:nvPr/>
        </p:nvSpPr>
        <p:spPr>
          <a:xfrm rot="19995954">
            <a:off x="7255490" y="2931655"/>
            <a:ext cx="2016224" cy="1204954"/>
          </a:xfrm>
          <a:prstGeom prst="arc">
            <a:avLst>
              <a:gd name="adj1" fmla="val 1380331"/>
              <a:gd name="adj2" fmla="val 669432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RS232</a:t>
            </a:r>
          </a:p>
        </p:txBody>
      </p:sp>
      <p:pic>
        <p:nvPicPr>
          <p:cNvPr id="5126" name="Picture 6" descr="http://www.codevision.biz/d_30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5480" y="3404789"/>
            <a:ext cx="3712226" cy="278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procyonengineering.com/embedded/avr/boards/avrminiv4/avrminiv40_ref_basic_m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4999" y="4941168"/>
            <a:ext cx="3575772" cy="213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8544272" y="196741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AVR Programmer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2279576" y="62373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Development Platform</a:t>
            </a:r>
          </a:p>
        </p:txBody>
      </p:sp>
      <p:pic>
        <p:nvPicPr>
          <p:cNvPr id="5130" name="Picture 10" descr="http://www.ele.uva.es/~jesus/avrprg/photo02.gi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9683" y="1105318"/>
            <a:ext cx="2719636" cy="172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5360865" y="2829507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AVR Programmer</a:t>
            </a:r>
          </a:p>
          <a:p>
            <a:r>
              <a:rPr lang="en-US" dirty="0"/>
              <a:t>software</a:t>
            </a:r>
          </a:p>
        </p:txBody>
      </p:sp>
      <p:sp>
        <p:nvSpPr>
          <p:cNvPr id="8" name="右彎箭號 7"/>
          <p:cNvSpPr/>
          <p:nvPr/>
        </p:nvSpPr>
        <p:spPr>
          <a:xfrm>
            <a:off x="3075592" y="1484784"/>
            <a:ext cx="1548172" cy="1440160"/>
          </a:xfrm>
          <a:prstGeom prst="ben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右彎箭號 15"/>
          <p:cNvSpPr/>
          <p:nvPr/>
        </p:nvSpPr>
        <p:spPr>
          <a:xfrm rot="3983885">
            <a:off x="8379920" y="707246"/>
            <a:ext cx="1548172" cy="1440160"/>
          </a:xfrm>
          <a:prstGeom prst="ben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右彎箭號 16"/>
          <p:cNvSpPr/>
          <p:nvPr/>
        </p:nvSpPr>
        <p:spPr>
          <a:xfrm rot="9943240">
            <a:off x="9187940" y="4647902"/>
            <a:ext cx="1548172" cy="1440160"/>
          </a:xfrm>
          <a:prstGeom prst="ben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918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Motor Drive </a:t>
            </a:r>
            <a:r>
              <a:rPr lang="en-US" altLang="zh-HK" dirty="0" smtClean="0">
                <a:sym typeface="Wingdings" panose="05000000000000000000" pitchFamily="2" charset="2"/>
              </a:rPr>
              <a:t> H bridge circuit</a:t>
            </a:r>
            <a:endParaRPr lang="zh-HK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291787" y="2465407"/>
            <a:ext cx="2639027" cy="3171461"/>
          </a:xfrm>
        </p:spPr>
      </p:pic>
      <p:pic>
        <p:nvPicPr>
          <p:cNvPr id="2050" name="Picture 2" descr="Image result for é£è¡å¨çµæºé©¬è¾¾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6632295" y="2757062"/>
            <a:ext cx="2129741" cy="94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é£è¡å¨çµæºé©¬è¾¾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6632294" y="3823436"/>
            <a:ext cx="2129741" cy="94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線接點 6"/>
          <p:cNvCxnSpPr/>
          <p:nvPr/>
        </p:nvCxnSpPr>
        <p:spPr>
          <a:xfrm flipH="1">
            <a:off x="5544273" y="3090440"/>
            <a:ext cx="1192193" cy="1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H="1">
            <a:off x="4504481" y="3705707"/>
            <a:ext cx="1039792" cy="92053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5544273" y="3090440"/>
            <a:ext cx="0" cy="615267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H="1">
            <a:off x="4500624" y="4141587"/>
            <a:ext cx="2131670" cy="41993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 flipH="1" flipV="1">
            <a:off x="5868365" y="3366868"/>
            <a:ext cx="763929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 flipH="1">
            <a:off x="4548850" y="3923647"/>
            <a:ext cx="1319515" cy="588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 flipH="1" flipV="1">
            <a:off x="4500625" y="4401520"/>
            <a:ext cx="2131669" cy="468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5868365" y="3366868"/>
            <a:ext cx="0" cy="5567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乘號 32"/>
          <p:cNvSpPr/>
          <p:nvPr/>
        </p:nvSpPr>
        <p:spPr>
          <a:xfrm>
            <a:off x="7922872" y="2923428"/>
            <a:ext cx="3553427" cy="3934572"/>
          </a:xfrm>
          <a:prstGeom prst="mathMultiply">
            <a:avLst>
              <a:gd name="adj1" fmla="val 1635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8762035" y="2245489"/>
            <a:ext cx="3240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I/O pin of the microcontroller cannot provide sufficient current to drive the motor and may damage the I/O pin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45653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105" t="21773" r="9831" b="50886"/>
          <a:stretch/>
        </p:blipFill>
        <p:spPr>
          <a:xfrm>
            <a:off x="5276128" y="2872057"/>
            <a:ext cx="2291787" cy="18750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Motor Drive </a:t>
            </a:r>
            <a:r>
              <a:rPr lang="en-US" altLang="zh-HK" dirty="0" smtClean="0">
                <a:sym typeface="Wingdings" panose="05000000000000000000" pitchFamily="2" charset="2"/>
              </a:rPr>
              <a:t> H bridge circuit</a:t>
            </a:r>
            <a:endParaRPr lang="zh-HK" altLang="en-US" dirty="0"/>
          </a:p>
        </p:txBody>
      </p:sp>
      <p:pic>
        <p:nvPicPr>
          <p:cNvPr id="2050" name="Picture 2" descr="Image result for é£è¡å¨çµæºé©¬è¾¾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9097703" y="2814936"/>
            <a:ext cx="2129741" cy="94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é£è¡å¨çµæºé©¬è¾¾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9097702" y="3881310"/>
            <a:ext cx="2129741" cy="94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線接點 6"/>
          <p:cNvCxnSpPr/>
          <p:nvPr/>
        </p:nvCxnSpPr>
        <p:spPr>
          <a:xfrm flipH="1">
            <a:off x="8009681" y="3148314"/>
            <a:ext cx="1192193" cy="1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H="1">
            <a:off x="6969889" y="3763581"/>
            <a:ext cx="1039792" cy="92053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8009681" y="3148314"/>
            <a:ext cx="0" cy="615267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H="1">
            <a:off x="6966032" y="4199461"/>
            <a:ext cx="2131670" cy="41993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 flipH="1" flipV="1">
            <a:off x="8333773" y="3424742"/>
            <a:ext cx="763929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 flipH="1">
            <a:off x="7014258" y="3981521"/>
            <a:ext cx="1319515" cy="588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 flipH="1" flipV="1">
            <a:off x="6966033" y="4459394"/>
            <a:ext cx="2131669" cy="468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8333773" y="3424742"/>
            <a:ext cx="0" cy="5567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93" t="34539" r="58546" b="34516"/>
          <a:stretch/>
        </p:blipFill>
        <p:spPr>
          <a:xfrm rot="5400000">
            <a:off x="1210940" y="3044248"/>
            <a:ext cx="3396887" cy="2530170"/>
          </a:xfrm>
          <a:prstGeom prst="rect">
            <a:avLst/>
          </a:prstGeom>
        </p:spPr>
      </p:pic>
      <p:cxnSp>
        <p:nvCxnSpPr>
          <p:cNvPr id="9" name="直線接點 8"/>
          <p:cNvCxnSpPr/>
          <p:nvPr/>
        </p:nvCxnSpPr>
        <p:spPr>
          <a:xfrm>
            <a:off x="3981691" y="3823229"/>
            <a:ext cx="180372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3993265" y="4017235"/>
            <a:ext cx="180372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3993265" y="4513714"/>
            <a:ext cx="180372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3981689" y="4279900"/>
            <a:ext cx="1803723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H="1">
            <a:off x="1365813" y="3455947"/>
            <a:ext cx="43983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 flipH="1">
            <a:off x="5056209" y="3148314"/>
            <a:ext cx="43983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 flipH="1">
            <a:off x="1391584" y="2372810"/>
            <a:ext cx="3664625" cy="86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5056209" y="2381430"/>
            <a:ext cx="0" cy="7876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 flipV="1">
            <a:off x="1391584" y="2381430"/>
            <a:ext cx="14468" cy="10745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 flipH="1">
            <a:off x="1226916" y="3763582"/>
            <a:ext cx="578735" cy="9765"/>
          </a:xfrm>
          <a:prstGeom prst="line">
            <a:avLst/>
          </a:prstGeom>
          <a:ln w="57150">
            <a:solidFill>
              <a:srgbClr val="0F2B5B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 flipH="1">
            <a:off x="1229538" y="2189169"/>
            <a:ext cx="3664625" cy="8620"/>
          </a:xfrm>
          <a:prstGeom prst="line">
            <a:avLst/>
          </a:prstGeom>
          <a:ln w="57150">
            <a:solidFill>
              <a:srgbClr val="0F2B5B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 flipH="1" flipV="1">
            <a:off x="1244006" y="2197789"/>
            <a:ext cx="1102" cy="1575558"/>
          </a:xfrm>
          <a:prstGeom prst="line">
            <a:avLst/>
          </a:prstGeom>
          <a:ln w="57150">
            <a:solidFill>
              <a:srgbClr val="0F2B5B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 flipH="1">
            <a:off x="4909325" y="3396137"/>
            <a:ext cx="578736" cy="9765"/>
          </a:xfrm>
          <a:prstGeom prst="line">
            <a:avLst/>
          </a:prstGeom>
          <a:ln w="57150">
            <a:solidFill>
              <a:srgbClr val="0F2B5B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 flipH="1" flipV="1">
            <a:off x="4869365" y="2187166"/>
            <a:ext cx="58152" cy="1218737"/>
          </a:xfrm>
          <a:prstGeom prst="line">
            <a:avLst/>
          </a:prstGeom>
          <a:ln w="57150">
            <a:solidFill>
              <a:srgbClr val="0F2B5B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6" name="圖片 45" descr="&lt;strong&gt;Ok&lt;/strong&gt; PNG Transparent Images | PNG All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7819" y="3870828"/>
            <a:ext cx="2840765" cy="284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5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What is a motor Drive ?</a:t>
            </a:r>
            <a:endParaRPr lang="zh-HK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7875849"/>
              </p:ext>
            </p:extLst>
          </p:nvPr>
        </p:nvGraphicFramePr>
        <p:xfrm>
          <a:off x="3893431" y="3411357"/>
          <a:ext cx="815533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222">
                  <a:extLst>
                    <a:ext uri="{9D8B030D-6E8A-4147-A177-3AD203B41FA5}">
                      <a16:colId xmlns:a16="http://schemas.microsoft.com/office/drawing/2014/main" val="2446783585"/>
                    </a:ext>
                  </a:extLst>
                </a:gridCol>
                <a:gridCol w="1359222">
                  <a:extLst>
                    <a:ext uri="{9D8B030D-6E8A-4147-A177-3AD203B41FA5}">
                      <a16:colId xmlns:a16="http://schemas.microsoft.com/office/drawing/2014/main" val="2310126559"/>
                    </a:ext>
                  </a:extLst>
                </a:gridCol>
                <a:gridCol w="1359222">
                  <a:extLst>
                    <a:ext uri="{9D8B030D-6E8A-4147-A177-3AD203B41FA5}">
                      <a16:colId xmlns:a16="http://schemas.microsoft.com/office/drawing/2014/main" val="213770097"/>
                    </a:ext>
                  </a:extLst>
                </a:gridCol>
                <a:gridCol w="1359222">
                  <a:extLst>
                    <a:ext uri="{9D8B030D-6E8A-4147-A177-3AD203B41FA5}">
                      <a16:colId xmlns:a16="http://schemas.microsoft.com/office/drawing/2014/main" val="4224820279"/>
                    </a:ext>
                  </a:extLst>
                </a:gridCol>
                <a:gridCol w="1359222">
                  <a:extLst>
                    <a:ext uri="{9D8B030D-6E8A-4147-A177-3AD203B41FA5}">
                      <a16:colId xmlns:a16="http://schemas.microsoft.com/office/drawing/2014/main" val="172511557"/>
                    </a:ext>
                  </a:extLst>
                </a:gridCol>
                <a:gridCol w="1359222">
                  <a:extLst>
                    <a:ext uri="{9D8B030D-6E8A-4147-A177-3AD203B41FA5}">
                      <a16:colId xmlns:a16="http://schemas.microsoft.com/office/drawing/2014/main" val="37681066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DC MOTOR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Mode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IN1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IN2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IN3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IN4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63257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altLang="zh-HK" dirty="0" smtClean="0"/>
                        <a:t>MOTOR-A</a:t>
                      </a:r>
                      <a:endParaRPr lang="zh-HK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Forward</a:t>
                      </a:r>
                      <a:endParaRPr lang="zh-HK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1/PWM</a:t>
                      </a:r>
                      <a:endParaRPr lang="zh-HK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0</a:t>
                      </a:r>
                      <a:endParaRPr lang="zh-HK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alt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alt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0166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Reversion</a:t>
                      </a:r>
                      <a:endParaRPr lang="zh-HK" alt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0</a:t>
                      </a:r>
                      <a:endParaRPr lang="zh-HK" alt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1/PWM</a:t>
                      </a:r>
                      <a:endParaRPr lang="zh-HK" alt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altLang="en-US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996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Standby</a:t>
                      </a:r>
                      <a:endParaRPr lang="zh-HK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0</a:t>
                      </a:r>
                      <a:endParaRPr lang="zh-HK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0</a:t>
                      </a:r>
                      <a:endParaRPr lang="zh-HK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alt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altLang="en-US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33883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Brake</a:t>
                      </a:r>
                      <a:endParaRPr lang="zh-HK" alt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1</a:t>
                      </a:r>
                      <a:endParaRPr lang="zh-HK" alt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1</a:t>
                      </a:r>
                      <a:endParaRPr lang="zh-HK" alt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903105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altLang="zh-HK" dirty="0" smtClean="0"/>
                        <a:t>MOTOR-B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Forward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1/PWM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0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60477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Reversion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0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1/PWM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67398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Standby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0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0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0105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Brake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1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1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335778"/>
                  </a:ext>
                </a:extLst>
              </a:tr>
            </a:tbl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105" t="21773" r="9831" b="50886"/>
          <a:stretch/>
        </p:blipFill>
        <p:spPr>
          <a:xfrm>
            <a:off x="6825204" y="563612"/>
            <a:ext cx="2291787" cy="1875099"/>
          </a:xfrm>
          <a:prstGeom prst="rect">
            <a:avLst/>
          </a:prstGeom>
        </p:spPr>
      </p:pic>
      <p:pic>
        <p:nvPicPr>
          <p:cNvPr id="4098" name="Picture 2" descr="Image result for motor drive h bridge MX1508 scheme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1323"/>
          <a:stretch/>
        </p:blipFill>
        <p:spPr bwMode="auto">
          <a:xfrm>
            <a:off x="317621" y="1811397"/>
            <a:ext cx="3467301" cy="493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86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圖片 30" descr="Gambar : Laptop, Macbook, Mac, naik, Keyboard, teknologi, udara, mouse, foto, Bandara, pesawat terbang, tablet, penerbangan, kantor, hitam ...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89" y="1567047"/>
            <a:ext cx="2312159" cy="154336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354"/>
          </a:xfrm>
        </p:spPr>
        <p:txBody>
          <a:bodyPr/>
          <a:lstStyle/>
          <a:p>
            <a:r>
              <a:rPr lang="en-US" altLang="zh-HK" dirty="0" smtClean="0"/>
              <a:t>Serial control – PWM Motor Driver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743199"/>
            <a:ext cx="10515600" cy="3433763"/>
          </a:xfrm>
        </p:spPr>
        <p:txBody>
          <a:bodyPr/>
          <a:lstStyle/>
          <a:p>
            <a:pPr marL="0" indent="0">
              <a:buNone/>
            </a:pPr>
            <a:r>
              <a:rPr lang="en-US" altLang="zh-HK" dirty="0" smtClean="0"/>
              <a:t>Objective:</a:t>
            </a:r>
          </a:p>
          <a:p>
            <a:r>
              <a:rPr lang="en-US" altLang="zh-HK" dirty="0" smtClean="0"/>
              <a:t>Read PC-Serial data to output different PWM pulses to drive motors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385680"/>
              </p:ext>
            </p:extLst>
          </p:nvPr>
        </p:nvGraphicFramePr>
        <p:xfrm>
          <a:off x="2177912" y="3798011"/>
          <a:ext cx="7836176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044">
                  <a:extLst>
                    <a:ext uri="{9D8B030D-6E8A-4147-A177-3AD203B41FA5}">
                      <a16:colId xmlns:a16="http://schemas.microsoft.com/office/drawing/2014/main" val="1083710378"/>
                    </a:ext>
                  </a:extLst>
                </a:gridCol>
                <a:gridCol w="1959044">
                  <a:extLst>
                    <a:ext uri="{9D8B030D-6E8A-4147-A177-3AD203B41FA5}">
                      <a16:colId xmlns:a16="http://schemas.microsoft.com/office/drawing/2014/main" val="1091200610"/>
                    </a:ext>
                  </a:extLst>
                </a:gridCol>
                <a:gridCol w="1959044">
                  <a:extLst>
                    <a:ext uri="{9D8B030D-6E8A-4147-A177-3AD203B41FA5}">
                      <a16:colId xmlns:a16="http://schemas.microsoft.com/office/drawing/2014/main" val="816761331"/>
                    </a:ext>
                  </a:extLst>
                </a:gridCol>
                <a:gridCol w="1959044">
                  <a:extLst>
                    <a:ext uri="{9D8B030D-6E8A-4147-A177-3AD203B41FA5}">
                      <a16:colId xmlns:a16="http://schemas.microsoft.com/office/drawing/2014/main" val="730915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Hardware</a:t>
                      </a:r>
                      <a:r>
                        <a:rPr lang="en-US" altLang="zh-HK" baseline="0" dirty="0" smtClean="0"/>
                        <a:t> pin on D1 mini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Arduino</a:t>
                      </a:r>
                      <a:r>
                        <a:rPr lang="en-US" altLang="zh-HK" baseline="0" dirty="0" smtClean="0"/>
                        <a:t> Pin no.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Connected</a:t>
                      </a:r>
                      <a:r>
                        <a:rPr lang="en-US" altLang="zh-HK" baseline="0" dirty="0" smtClean="0"/>
                        <a:t> to Motor Drive Pin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Controlling Motor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65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D1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5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Drive</a:t>
                      </a:r>
                      <a:r>
                        <a:rPr lang="en-US" altLang="zh-HK" baseline="0" dirty="0" smtClean="0"/>
                        <a:t> 1 – IN1</a:t>
                      </a:r>
                      <a:endParaRPr lang="zh-HK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HK" dirty="0" smtClean="0"/>
                        <a:t>Motor</a:t>
                      </a:r>
                      <a:r>
                        <a:rPr lang="en-US" altLang="zh-HK" baseline="0" dirty="0" smtClean="0"/>
                        <a:t> #1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4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D2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4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dirty="0" smtClean="0"/>
                        <a:t>Drive</a:t>
                      </a:r>
                      <a:r>
                        <a:rPr lang="en-US" altLang="zh-HK" baseline="0" dirty="0" smtClean="0"/>
                        <a:t> 1 – IN2</a:t>
                      </a:r>
                      <a:endParaRPr lang="zh-HK" altLang="en-US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HK" alt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198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D5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14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dirty="0" smtClean="0"/>
                        <a:t>Drive</a:t>
                      </a:r>
                      <a:r>
                        <a:rPr lang="en-US" altLang="zh-HK" baseline="0" dirty="0" smtClean="0"/>
                        <a:t> 2 – IN1</a:t>
                      </a:r>
                      <a:endParaRPr lang="zh-HK" altLang="en-US" dirty="0" smtClean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dirty="0" smtClean="0"/>
                        <a:t>Motor</a:t>
                      </a:r>
                      <a:r>
                        <a:rPr lang="en-US" altLang="zh-HK" baseline="0" dirty="0" smtClean="0"/>
                        <a:t> #2</a:t>
                      </a:r>
                      <a:endParaRPr lang="zh-HK" alt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HK" alt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550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D6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12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dirty="0" smtClean="0"/>
                        <a:t>Drive</a:t>
                      </a:r>
                      <a:r>
                        <a:rPr lang="en-US" altLang="zh-HK" baseline="0" dirty="0" smtClean="0"/>
                        <a:t> 2 – IN2</a:t>
                      </a:r>
                      <a:endParaRPr lang="zh-HK" altLang="en-US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HK" alt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32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D7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13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dirty="0" smtClean="0"/>
                        <a:t>Drive</a:t>
                      </a:r>
                      <a:r>
                        <a:rPr lang="en-US" altLang="zh-HK" baseline="0" dirty="0" smtClean="0"/>
                        <a:t> 2 – IN3</a:t>
                      </a:r>
                      <a:endParaRPr lang="zh-HK" altLang="en-US" dirty="0" smtClean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dirty="0" smtClean="0"/>
                        <a:t>Motor</a:t>
                      </a:r>
                      <a:r>
                        <a:rPr lang="en-US" altLang="zh-HK" baseline="0" dirty="0" smtClean="0"/>
                        <a:t> #3</a:t>
                      </a:r>
                      <a:endParaRPr lang="zh-HK" alt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HK" alt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250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D8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dirty="0" smtClean="0"/>
                        <a:t>15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dirty="0" smtClean="0"/>
                        <a:t>Drive</a:t>
                      </a:r>
                      <a:r>
                        <a:rPr lang="en-US" altLang="zh-HK" baseline="0" dirty="0" smtClean="0"/>
                        <a:t> 2 – IN4</a:t>
                      </a:r>
                      <a:endParaRPr lang="zh-HK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937192"/>
                  </a:ext>
                </a:extLst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105" t="21773" r="9831" b="50886"/>
          <a:stretch/>
        </p:blipFill>
        <p:spPr>
          <a:xfrm>
            <a:off x="6808285" y="1516691"/>
            <a:ext cx="1795295" cy="1468878"/>
          </a:xfrm>
          <a:prstGeom prst="rect">
            <a:avLst/>
          </a:prstGeom>
        </p:spPr>
      </p:pic>
      <p:pic>
        <p:nvPicPr>
          <p:cNvPr id="6" name="Picture 2" descr="Image result for é£è¡å¨çµæºé©¬è¾¾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9423654" y="2036923"/>
            <a:ext cx="2129741" cy="94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93" t="34539" r="58546" b="34516"/>
          <a:stretch/>
        </p:blipFill>
        <p:spPr>
          <a:xfrm rot="5400000">
            <a:off x="4283943" y="1628650"/>
            <a:ext cx="1698442" cy="1265084"/>
          </a:xfrm>
          <a:prstGeom prst="rect">
            <a:avLst/>
          </a:prstGeom>
        </p:spPr>
      </p:pic>
      <p:sp>
        <p:nvSpPr>
          <p:cNvPr id="32" name="向右箭號 31"/>
          <p:cNvSpPr/>
          <p:nvPr/>
        </p:nvSpPr>
        <p:spPr>
          <a:xfrm>
            <a:off x="3387777" y="2269190"/>
            <a:ext cx="822960" cy="404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3" name="向右箭號 32"/>
          <p:cNvSpPr/>
          <p:nvPr/>
        </p:nvSpPr>
        <p:spPr>
          <a:xfrm>
            <a:off x="5875515" y="2269190"/>
            <a:ext cx="822960" cy="404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4" name="向右箭號 33"/>
          <p:cNvSpPr/>
          <p:nvPr/>
        </p:nvSpPr>
        <p:spPr>
          <a:xfrm>
            <a:off x="8690943" y="2248753"/>
            <a:ext cx="620697" cy="404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4168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6407" y="0"/>
            <a:ext cx="4209353" cy="6891054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97" y="-746125"/>
            <a:ext cx="5552300" cy="779716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97" y="5688584"/>
            <a:ext cx="5552300" cy="229425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54643" y="2233914"/>
            <a:ext cx="5104435" cy="3142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矩形 8"/>
          <p:cNvSpPr/>
          <p:nvPr/>
        </p:nvSpPr>
        <p:spPr>
          <a:xfrm>
            <a:off x="254642" y="2548128"/>
            <a:ext cx="5104435" cy="18897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矩形 9"/>
          <p:cNvSpPr/>
          <p:nvPr/>
        </p:nvSpPr>
        <p:spPr>
          <a:xfrm>
            <a:off x="254641" y="4437888"/>
            <a:ext cx="5104435" cy="15809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矩形 10"/>
          <p:cNvSpPr/>
          <p:nvPr/>
        </p:nvSpPr>
        <p:spPr>
          <a:xfrm>
            <a:off x="254641" y="6013412"/>
            <a:ext cx="5104435" cy="3142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5536822" y="2206355"/>
            <a:ext cx="1957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Read Serial from buffer</a:t>
            </a:r>
            <a:endParaRPr lang="zh-HK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583010" y="3156600"/>
            <a:ext cx="1957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Check the serial date is equal to + or -</a:t>
            </a:r>
            <a:endParaRPr lang="zh-HK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5675383" y="4692080"/>
            <a:ext cx="1957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Update the motor PWM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5541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圖片 30" descr="Gambar : Laptop, Macbook, Mac, naik, Keyboard, teknologi, udara, mouse, foto, Bandara, pesawat terbang, tablet, penerbangan, kantor, hitam ...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89" y="1567047"/>
            <a:ext cx="2312159" cy="154336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354"/>
          </a:xfrm>
        </p:spPr>
        <p:txBody>
          <a:bodyPr/>
          <a:lstStyle/>
          <a:p>
            <a:r>
              <a:rPr lang="en-US" altLang="zh-HK" dirty="0" smtClean="0"/>
              <a:t>Serial control – PWM Motor Driver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31920" y="4834787"/>
            <a:ext cx="7254240" cy="1117282"/>
          </a:xfrm>
        </p:spPr>
        <p:txBody>
          <a:bodyPr/>
          <a:lstStyle/>
          <a:p>
            <a:pPr marL="0" indent="0">
              <a:buNone/>
            </a:pPr>
            <a:r>
              <a:rPr lang="en-US" altLang="zh-HK" dirty="0" smtClean="0"/>
              <a:t>Your turn :</a:t>
            </a:r>
          </a:p>
          <a:p>
            <a:pPr marL="0" indent="0">
              <a:buNone/>
            </a:pPr>
            <a:r>
              <a:rPr lang="en-US" altLang="zh-HK" dirty="0" smtClean="0"/>
              <a:t>Try to edit the program to control three motors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105" t="21773" r="9831" b="50886"/>
          <a:stretch/>
        </p:blipFill>
        <p:spPr>
          <a:xfrm>
            <a:off x="6808285" y="1516691"/>
            <a:ext cx="1795295" cy="1468878"/>
          </a:xfrm>
          <a:prstGeom prst="rect">
            <a:avLst/>
          </a:prstGeom>
        </p:spPr>
      </p:pic>
      <p:pic>
        <p:nvPicPr>
          <p:cNvPr id="6" name="Picture 2" descr="Image result for é£è¡å¨çµæºé©¬è¾¾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9336291" y="1725014"/>
            <a:ext cx="2129741" cy="94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93" t="34539" r="58546" b="34516"/>
          <a:stretch/>
        </p:blipFill>
        <p:spPr>
          <a:xfrm rot="5400000">
            <a:off x="4248011" y="2151953"/>
            <a:ext cx="1698442" cy="1265084"/>
          </a:xfrm>
          <a:prstGeom prst="rect">
            <a:avLst/>
          </a:prstGeom>
        </p:spPr>
      </p:pic>
      <p:sp>
        <p:nvSpPr>
          <p:cNvPr id="32" name="向右箭號 31"/>
          <p:cNvSpPr/>
          <p:nvPr/>
        </p:nvSpPr>
        <p:spPr>
          <a:xfrm>
            <a:off x="3387777" y="2269190"/>
            <a:ext cx="822960" cy="404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3" name="向右箭號 32"/>
          <p:cNvSpPr/>
          <p:nvPr/>
        </p:nvSpPr>
        <p:spPr>
          <a:xfrm>
            <a:off x="5875515" y="2269190"/>
            <a:ext cx="822960" cy="404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4" name="向右箭號 33"/>
          <p:cNvSpPr/>
          <p:nvPr/>
        </p:nvSpPr>
        <p:spPr>
          <a:xfrm>
            <a:off x="8603580" y="1936844"/>
            <a:ext cx="620697" cy="404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105" t="21773" r="9831" b="50886"/>
          <a:stretch/>
        </p:blipFill>
        <p:spPr>
          <a:xfrm>
            <a:off x="6808285" y="3250587"/>
            <a:ext cx="1795295" cy="1468878"/>
          </a:xfrm>
          <a:prstGeom prst="rect">
            <a:avLst/>
          </a:prstGeom>
        </p:spPr>
      </p:pic>
      <p:pic>
        <p:nvPicPr>
          <p:cNvPr id="13" name="Picture 2" descr="Image result for é£è¡å¨çµæºé©¬è¾¾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9336291" y="2473141"/>
            <a:ext cx="2129741" cy="94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向右箭號 13"/>
          <p:cNvSpPr/>
          <p:nvPr/>
        </p:nvSpPr>
        <p:spPr>
          <a:xfrm>
            <a:off x="8603580" y="2684971"/>
            <a:ext cx="620697" cy="404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5" name="Picture 2" descr="Image result for é£è¡å¨çµæºé©¬è¾¾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9336291" y="3574444"/>
            <a:ext cx="2129741" cy="94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向右箭號 16"/>
          <p:cNvSpPr/>
          <p:nvPr/>
        </p:nvSpPr>
        <p:spPr>
          <a:xfrm>
            <a:off x="8603580" y="3786274"/>
            <a:ext cx="620697" cy="404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向右箭號 17"/>
          <p:cNvSpPr/>
          <p:nvPr/>
        </p:nvSpPr>
        <p:spPr>
          <a:xfrm rot="2163136">
            <a:off x="5707613" y="3114627"/>
            <a:ext cx="1258351" cy="5408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8246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8.Android </a:t>
            </a:r>
            <a:r>
              <a:rPr lang="en-US" altLang="zh-HK" dirty="0" err="1" smtClean="0"/>
              <a:t>Wifi</a:t>
            </a:r>
            <a:r>
              <a:rPr lang="en-US" altLang="zh-HK" dirty="0" smtClean="0"/>
              <a:t>-hotspot </a:t>
            </a:r>
            <a:r>
              <a:rPr lang="en-US" altLang="zh-HK" dirty="0"/>
              <a:t>and </a:t>
            </a:r>
            <a:r>
              <a:rPr lang="en-US" altLang="zh-HK" dirty="0" err="1"/>
              <a:t>Wifi</a:t>
            </a:r>
            <a:r>
              <a:rPr lang="en-US" altLang="zh-HK" dirty="0"/>
              <a:t> TCP/UDP Controller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666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 smtClean="0"/>
              <a:t>Share </a:t>
            </a:r>
            <a:r>
              <a:rPr lang="en-US" altLang="zh-HK" dirty="0" err="1" smtClean="0"/>
              <a:t>Wifi</a:t>
            </a:r>
            <a:r>
              <a:rPr lang="en-US" altLang="zh-HK" dirty="0" smtClean="0"/>
              <a:t> on Android Phone</a:t>
            </a:r>
            <a:endParaRPr lang="zh-HK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30" y="1487346"/>
            <a:ext cx="3379808" cy="6759616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1487346"/>
            <a:ext cx="3429000" cy="685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162" y="1487346"/>
            <a:ext cx="3429000" cy="6858000"/>
          </a:xfrm>
          <a:prstGeom prst="rect">
            <a:avLst/>
          </a:prstGeom>
        </p:spPr>
      </p:pic>
      <p:sp>
        <p:nvSpPr>
          <p:cNvPr id="7" name="橢圓 6"/>
          <p:cNvSpPr/>
          <p:nvPr/>
        </p:nvSpPr>
        <p:spPr>
          <a:xfrm>
            <a:off x="173620" y="1990846"/>
            <a:ext cx="4004841" cy="8220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橢圓 7"/>
          <p:cNvSpPr/>
          <p:nvPr/>
        </p:nvSpPr>
        <p:spPr>
          <a:xfrm>
            <a:off x="4097438" y="4505314"/>
            <a:ext cx="4004841" cy="8220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橢圓 8"/>
          <p:cNvSpPr/>
          <p:nvPr/>
        </p:nvSpPr>
        <p:spPr>
          <a:xfrm>
            <a:off x="7924800" y="3383093"/>
            <a:ext cx="4004841" cy="8220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1927185" y="1415931"/>
            <a:ext cx="960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600" dirty="0" smtClean="0">
                <a:solidFill>
                  <a:srgbClr val="FF0000"/>
                </a:solidFill>
              </a:rPr>
              <a:t>1</a:t>
            </a:r>
            <a:endParaRPr lang="zh-HK" altLang="en-US" sz="3600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014977" y="3881990"/>
            <a:ext cx="960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600" dirty="0" smtClean="0">
                <a:solidFill>
                  <a:srgbClr val="FF0000"/>
                </a:solidFill>
              </a:rPr>
              <a:t>2</a:t>
            </a:r>
            <a:endParaRPr lang="zh-HK" altLang="en-US" sz="3600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9834623" y="2783003"/>
            <a:ext cx="960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600" dirty="0" smtClean="0">
                <a:solidFill>
                  <a:srgbClr val="FF0000"/>
                </a:solidFill>
              </a:rPr>
              <a:t>3</a:t>
            </a:r>
            <a:endParaRPr lang="zh-HK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7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/>
              <a:t>Share </a:t>
            </a:r>
            <a:r>
              <a:rPr lang="en-US" altLang="zh-HK" dirty="0" err="1"/>
              <a:t>Wifi</a:t>
            </a:r>
            <a:r>
              <a:rPr lang="en-US" altLang="zh-HK" dirty="0"/>
              <a:t> </a:t>
            </a:r>
            <a:r>
              <a:rPr lang="en-US" altLang="zh-HK" dirty="0" smtClean="0"/>
              <a:t>on Android Phone</a:t>
            </a:r>
            <a:endParaRPr lang="zh-HK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346" y="1690688"/>
            <a:ext cx="3429000" cy="6858000"/>
          </a:xfrm>
          <a:prstGeom prst="rect">
            <a:avLst/>
          </a:prstGeom>
        </p:spPr>
      </p:pic>
      <p:sp>
        <p:nvSpPr>
          <p:cNvPr id="9" name="橢圓 8"/>
          <p:cNvSpPr/>
          <p:nvPr/>
        </p:nvSpPr>
        <p:spPr>
          <a:xfrm>
            <a:off x="2615367" y="5619974"/>
            <a:ext cx="914400" cy="8220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2695877" y="4973643"/>
            <a:ext cx="376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600" dirty="0" smtClean="0">
                <a:solidFill>
                  <a:srgbClr val="FF0000"/>
                </a:solidFill>
              </a:rPr>
              <a:t>4</a:t>
            </a:r>
            <a:endParaRPr lang="zh-HK" altLang="en-US" sz="3600" dirty="0">
              <a:solidFill>
                <a:srgbClr val="FF0000"/>
              </a:solidFill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411" y="1690688"/>
            <a:ext cx="3429000" cy="6858000"/>
          </a:xfrm>
          <a:prstGeom prst="rect">
            <a:avLst/>
          </a:prstGeom>
        </p:spPr>
      </p:pic>
      <p:sp>
        <p:nvSpPr>
          <p:cNvPr id="12" name="橢圓 11"/>
          <p:cNvSpPr/>
          <p:nvPr/>
        </p:nvSpPr>
        <p:spPr>
          <a:xfrm>
            <a:off x="6573455" y="3551596"/>
            <a:ext cx="479867" cy="8220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6196765" y="3016251"/>
            <a:ext cx="376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600" dirty="0" smtClean="0">
                <a:solidFill>
                  <a:srgbClr val="FF0000"/>
                </a:solidFill>
              </a:rPr>
              <a:t>5</a:t>
            </a:r>
            <a:endParaRPr lang="zh-HK" altLang="en-US" sz="3600" dirty="0">
              <a:solidFill>
                <a:srgbClr val="FF0000"/>
              </a:solidFill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3952" y="1690688"/>
            <a:ext cx="3429000" cy="6858000"/>
          </a:xfrm>
          <a:prstGeom prst="rect">
            <a:avLst/>
          </a:prstGeom>
        </p:spPr>
      </p:pic>
      <p:sp>
        <p:nvSpPr>
          <p:cNvPr id="15" name="橢圓 14"/>
          <p:cNvSpPr/>
          <p:nvPr/>
        </p:nvSpPr>
        <p:spPr>
          <a:xfrm>
            <a:off x="7989454" y="2889789"/>
            <a:ext cx="3364345" cy="5594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9671626" y="2354443"/>
            <a:ext cx="1385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600" dirty="0" smtClean="0">
                <a:solidFill>
                  <a:srgbClr val="FF0000"/>
                </a:solidFill>
              </a:rPr>
              <a:t>6</a:t>
            </a:r>
            <a:endParaRPr lang="zh-HK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8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/>
              <a:t>Share </a:t>
            </a:r>
            <a:r>
              <a:rPr lang="en-US" altLang="zh-HK" dirty="0" err="1"/>
              <a:t>Wifi</a:t>
            </a:r>
            <a:r>
              <a:rPr lang="en-US" altLang="zh-HK" dirty="0"/>
              <a:t> on Android Phone</a:t>
            </a:r>
            <a:endParaRPr lang="zh-HK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151" y="1690688"/>
            <a:ext cx="3429000" cy="6858000"/>
          </a:xfrm>
          <a:prstGeom prst="rect">
            <a:avLst/>
          </a:prstGeom>
        </p:spPr>
      </p:pic>
      <p:sp>
        <p:nvSpPr>
          <p:cNvPr id="12" name="橢圓 11"/>
          <p:cNvSpPr/>
          <p:nvPr/>
        </p:nvSpPr>
        <p:spPr>
          <a:xfrm>
            <a:off x="3576812" y="3381571"/>
            <a:ext cx="3814588" cy="7332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19" name="群組 18"/>
          <p:cNvGrpSpPr/>
          <p:nvPr/>
        </p:nvGrpSpPr>
        <p:grpSpPr>
          <a:xfrm>
            <a:off x="0" y="1644016"/>
            <a:ext cx="3429000" cy="6858000"/>
            <a:chOff x="0" y="1644016"/>
            <a:chExt cx="3429000" cy="6858000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644016"/>
              <a:ext cx="3429000" cy="6858000"/>
            </a:xfrm>
            <a:prstGeom prst="rect">
              <a:avLst/>
            </a:prstGeom>
          </p:spPr>
        </p:pic>
        <p:sp>
          <p:nvSpPr>
            <p:cNvPr id="8" name="橢圓 7"/>
            <p:cNvSpPr/>
            <p:nvPr/>
          </p:nvSpPr>
          <p:spPr>
            <a:xfrm>
              <a:off x="0" y="2824634"/>
              <a:ext cx="2801073" cy="65975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0" y="4743137"/>
              <a:ext cx="2801073" cy="65975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715947" y="3484391"/>
              <a:ext cx="17130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dirty="0" smtClean="0">
                  <a:solidFill>
                    <a:srgbClr val="FF0000"/>
                  </a:solidFill>
                </a:rPr>
                <a:t>Edit your own SSD and Password and note it down !</a:t>
              </a:r>
              <a:endParaRPr lang="zh-HK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753459" y="2303103"/>
              <a:ext cx="13859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3600" dirty="0" smtClean="0">
                  <a:solidFill>
                    <a:srgbClr val="FF0000"/>
                  </a:solidFill>
                </a:rPr>
                <a:t>7</a:t>
              </a:r>
              <a:endParaRPr lang="zh-HK" alt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1373695" y="4132288"/>
              <a:ext cx="13859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3600" dirty="0" smtClean="0">
                  <a:solidFill>
                    <a:srgbClr val="FF0000"/>
                  </a:solidFill>
                </a:rPr>
                <a:t>8</a:t>
              </a:r>
              <a:endParaRPr lang="zh-HK" altLang="en-US" sz="3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6651174" y="2938135"/>
            <a:ext cx="1385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600" dirty="0" smtClean="0">
                <a:solidFill>
                  <a:srgbClr val="FF0000"/>
                </a:solidFill>
              </a:rPr>
              <a:t>9</a:t>
            </a:r>
            <a:endParaRPr lang="zh-HK" altLang="en-US" sz="3600" dirty="0">
              <a:solidFill>
                <a:srgbClr val="FF0000"/>
              </a:solidFill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9594" y="1690688"/>
            <a:ext cx="3429000" cy="6858000"/>
          </a:xfrm>
          <a:prstGeom prst="rect">
            <a:avLst/>
          </a:prstGeom>
        </p:spPr>
      </p:pic>
      <p:sp>
        <p:nvSpPr>
          <p:cNvPr id="17" name="橢圓 16"/>
          <p:cNvSpPr/>
          <p:nvPr/>
        </p:nvSpPr>
        <p:spPr>
          <a:xfrm>
            <a:off x="8022345" y="5227320"/>
            <a:ext cx="3448828" cy="6179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11191205" y="4756563"/>
            <a:ext cx="1385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600" dirty="0" smtClean="0">
                <a:solidFill>
                  <a:srgbClr val="FF0000"/>
                </a:solidFill>
              </a:rPr>
              <a:t>10</a:t>
            </a:r>
            <a:endParaRPr lang="zh-HK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39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Arduino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Improvement -&gt; In System Programming</a:t>
            </a:r>
            <a:endParaRPr lang="en-US" dirty="0"/>
          </a:p>
        </p:txBody>
      </p:sp>
      <p:pic>
        <p:nvPicPr>
          <p:cNvPr id="7170" name="Picture 2" descr="http://www.scienceprog.com/wp-content/uploads/2006i/AVR_ISP_STD/avr_isp_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5641" y="2708920"/>
            <a:ext cx="75622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624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 smtClean="0"/>
              <a:t>Android Apps Setup</a:t>
            </a:r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" y="1690688"/>
            <a:ext cx="3429000" cy="6858000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1714500" y="3484391"/>
            <a:ext cx="1627593" cy="4681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714500" y="4064756"/>
            <a:ext cx="1713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Download and install in Google Play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528296" y="2838060"/>
            <a:ext cx="1385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600" dirty="0" smtClean="0">
                <a:solidFill>
                  <a:srgbClr val="FF0000"/>
                </a:solidFill>
              </a:rPr>
              <a:t>1</a:t>
            </a:r>
            <a:endParaRPr lang="zh-HK" altLang="en-US" sz="3600" dirty="0">
              <a:solidFill>
                <a:srgbClr val="FF0000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687" y="1439085"/>
            <a:ext cx="5251342" cy="2625671"/>
          </a:xfrm>
          <a:prstGeom prst="rect">
            <a:avLst/>
          </a:prstGeom>
        </p:spPr>
      </p:pic>
      <p:sp>
        <p:nvSpPr>
          <p:cNvPr id="9" name="橢圓 8"/>
          <p:cNvSpPr/>
          <p:nvPr/>
        </p:nvSpPr>
        <p:spPr>
          <a:xfrm>
            <a:off x="7642436" y="1522772"/>
            <a:ext cx="1627593" cy="4681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7249488" y="1453486"/>
            <a:ext cx="120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600" dirty="0" smtClean="0">
                <a:solidFill>
                  <a:srgbClr val="FF0000"/>
                </a:solidFill>
              </a:rPr>
              <a:t>2</a:t>
            </a:r>
            <a:endParaRPr lang="zh-HK" altLang="en-US" sz="3600" dirty="0">
              <a:solidFill>
                <a:srgbClr val="FF0000"/>
              </a:solidFill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687" y="4148443"/>
            <a:ext cx="5251342" cy="2625671"/>
          </a:xfrm>
          <a:prstGeom prst="rect">
            <a:avLst/>
          </a:prstGeom>
        </p:spPr>
      </p:pic>
      <p:sp>
        <p:nvSpPr>
          <p:cNvPr id="12" name="向左箭號 11"/>
          <p:cNvSpPr/>
          <p:nvPr/>
        </p:nvSpPr>
        <p:spPr>
          <a:xfrm>
            <a:off x="5260258" y="4586207"/>
            <a:ext cx="2959510" cy="8750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We will edit the IP later</a:t>
            </a:r>
            <a:endParaRPr lang="zh-HK" altLang="en-US" dirty="0"/>
          </a:p>
        </p:txBody>
      </p:sp>
      <p:sp>
        <p:nvSpPr>
          <p:cNvPr id="13" name="向左箭號 12"/>
          <p:cNvSpPr/>
          <p:nvPr/>
        </p:nvSpPr>
        <p:spPr>
          <a:xfrm>
            <a:off x="4508091" y="5406843"/>
            <a:ext cx="1096297" cy="5470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8080</a:t>
            </a:r>
            <a:endParaRPr lang="zh-HK" altLang="en-US" dirty="0"/>
          </a:p>
        </p:txBody>
      </p:sp>
      <p:sp>
        <p:nvSpPr>
          <p:cNvPr id="14" name="向左箭號 13"/>
          <p:cNvSpPr/>
          <p:nvPr/>
        </p:nvSpPr>
        <p:spPr>
          <a:xfrm>
            <a:off x="4699410" y="5953935"/>
            <a:ext cx="1298267" cy="4901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UDP</a:t>
            </a:r>
            <a:endParaRPr lang="zh-HK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8219768" y="4673659"/>
            <a:ext cx="491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600" dirty="0" smtClean="0">
                <a:solidFill>
                  <a:srgbClr val="FF0000"/>
                </a:solidFill>
              </a:rPr>
              <a:t>3</a:t>
            </a:r>
            <a:endParaRPr lang="zh-HK" altLang="en-US" sz="3600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751870" y="5353324"/>
            <a:ext cx="491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600" dirty="0" smtClean="0">
                <a:solidFill>
                  <a:srgbClr val="FF0000"/>
                </a:solidFill>
              </a:rPr>
              <a:t>4</a:t>
            </a:r>
            <a:endParaRPr lang="zh-HK" altLang="en-US" sz="3600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093792" y="5875833"/>
            <a:ext cx="491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600" dirty="0" smtClean="0">
                <a:solidFill>
                  <a:srgbClr val="FF0000"/>
                </a:solidFill>
              </a:rPr>
              <a:t>5</a:t>
            </a:r>
            <a:endParaRPr lang="zh-HK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40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 smtClean="0"/>
              <a:t>Android Apps Setup (Visibility)</a:t>
            </a:r>
            <a:endParaRPr lang="zh-HK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1403554"/>
            <a:ext cx="5338916" cy="266945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681316" y="2804650"/>
            <a:ext cx="491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600" dirty="0" smtClean="0">
                <a:solidFill>
                  <a:srgbClr val="FF0000"/>
                </a:solidFill>
              </a:rPr>
              <a:t>6</a:t>
            </a:r>
            <a:endParaRPr lang="zh-HK" altLang="en-US" sz="3600" dirty="0">
              <a:solidFill>
                <a:srgbClr val="FF0000"/>
              </a:solidFill>
            </a:endParaRPr>
          </a:p>
        </p:txBody>
      </p:sp>
      <p:sp>
        <p:nvSpPr>
          <p:cNvPr id="6" name="向左箭號 5"/>
          <p:cNvSpPr/>
          <p:nvPr/>
        </p:nvSpPr>
        <p:spPr>
          <a:xfrm>
            <a:off x="838200" y="2871019"/>
            <a:ext cx="843116" cy="5135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883" y="2251412"/>
            <a:ext cx="6007510" cy="300375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5201265" y="3472847"/>
            <a:ext cx="3637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Enable the following button</a:t>
            </a:r>
          </a:p>
          <a:p>
            <a:r>
              <a:rPr lang="en-US" altLang="zh-HK" dirty="0" smtClean="0">
                <a:solidFill>
                  <a:srgbClr val="FF0000"/>
                </a:solidFill>
              </a:rPr>
              <a:t>Button2, Button4, Button5, Button6</a:t>
            </a:r>
          </a:p>
          <a:p>
            <a:r>
              <a:rPr lang="en-US" altLang="zh-HK" dirty="0" smtClean="0">
                <a:solidFill>
                  <a:srgbClr val="FF0000"/>
                </a:solidFill>
              </a:rPr>
              <a:t>Button8, Button11 &amp; Button 19 </a:t>
            </a:r>
            <a:endParaRPr lang="zh-HK" altLang="en-US" dirty="0">
              <a:solidFill>
                <a:srgbClr val="FF0000"/>
              </a:solidFill>
            </a:endParaRPr>
          </a:p>
          <a:p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528619" y="2826516"/>
            <a:ext cx="491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600" dirty="0" smtClean="0">
                <a:solidFill>
                  <a:srgbClr val="FF0000"/>
                </a:solidFill>
              </a:rPr>
              <a:t>7</a:t>
            </a:r>
            <a:endParaRPr lang="zh-HK" altLang="en-US" sz="3600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0782300" y="4307685"/>
            <a:ext cx="491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600" dirty="0" smtClean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1" name="向左箭號 10"/>
          <p:cNvSpPr/>
          <p:nvPr/>
        </p:nvSpPr>
        <p:spPr>
          <a:xfrm>
            <a:off x="10117393" y="4374052"/>
            <a:ext cx="608372" cy="5135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向左箭號 11"/>
          <p:cNvSpPr/>
          <p:nvPr/>
        </p:nvSpPr>
        <p:spPr>
          <a:xfrm rot="12689854">
            <a:off x="8707857" y="3118605"/>
            <a:ext cx="608372" cy="5135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向左箭號 13"/>
          <p:cNvSpPr/>
          <p:nvPr/>
        </p:nvSpPr>
        <p:spPr>
          <a:xfrm rot="11643317">
            <a:off x="8671766" y="4118722"/>
            <a:ext cx="608372" cy="5135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6" name="向左箭號 15"/>
          <p:cNvSpPr/>
          <p:nvPr/>
        </p:nvSpPr>
        <p:spPr>
          <a:xfrm rot="8957076">
            <a:off x="8671766" y="4817848"/>
            <a:ext cx="608372" cy="5135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623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 smtClean="0"/>
              <a:t>Android Apps Setup (Button Name)</a:t>
            </a:r>
            <a:endParaRPr lang="zh-HK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1690688"/>
            <a:ext cx="5338916" cy="2669458"/>
          </a:xfrm>
          <a:prstGeom prst="rect">
            <a:avLst/>
          </a:prstGeom>
        </p:spPr>
      </p:pic>
      <p:sp>
        <p:nvSpPr>
          <p:cNvPr id="4" name="向左箭號 3"/>
          <p:cNvSpPr/>
          <p:nvPr/>
        </p:nvSpPr>
        <p:spPr>
          <a:xfrm>
            <a:off x="749710" y="2381405"/>
            <a:ext cx="843116" cy="5135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592826" y="2315036"/>
            <a:ext cx="491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600" dirty="0" smtClean="0">
                <a:solidFill>
                  <a:srgbClr val="FF0000"/>
                </a:solidFill>
              </a:rPr>
              <a:t>9</a:t>
            </a:r>
            <a:endParaRPr lang="zh-HK" altLang="en-US" sz="3600" dirty="0">
              <a:solidFill>
                <a:srgbClr val="FF0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19"/>
          <a:stretch/>
        </p:blipFill>
        <p:spPr>
          <a:xfrm>
            <a:off x="54406" y="2955195"/>
            <a:ext cx="7454572" cy="3765724"/>
          </a:xfrm>
          <a:prstGeom prst="rect">
            <a:avLst/>
          </a:prstGeom>
        </p:spPr>
      </p:pic>
      <p:sp>
        <p:nvSpPr>
          <p:cNvPr id="7" name="向左箭號 6"/>
          <p:cNvSpPr/>
          <p:nvPr/>
        </p:nvSpPr>
        <p:spPr>
          <a:xfrm>
            <a:off x="1241323" y="4581259"/>
            <a:ext cx="843116" cy="5135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2416443" y="4454220"/>
            <a:ext cx="717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600" dirty="0" smtClean="0">
                <a:solidFill>
                  <a:srgbClr val="FF0000"/>
                </a:solidFill>
              </a:rPr>
              <a:t>10</a:t>
            </a:r>
            <a:endParaRPr lang="zh-HK" altLang="en-US" sz="3600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931742" y="1690688"/>
            <a:ext cx="4744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200" dirty="0" smtClean="0"/>
              <a:t>Click on the button and edit their name</a:t>
            </a:r>
          </a:p>
          <a:p>
            <a:endParaRPr lang="zh-HK" altLang="en-US" sz="3200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328047"/>
              </p:ext>
            </p:extLst>
          </p:nvPr>
        </p:nvGraphicFramePr>
        <p:xfrm>
          <a:off x="7508978" y="2688401"/>
          <a:ext cx="419608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040">
                  <a:extLst>
                    <a:ext uri="{9D8B030D-6E8A-4147-A177-3AD203B41FA5}">
                      <a16:colId xmlns:a16="http://schemas.microsoft.com/office/drawing/2014/main" val="1435941158"/>
                    </a:ext>
                  </a:extLst>
                </a:gridCol>
                <a:gridCol w="2098040">
                  <a:extLst>
                    <a:ext uri="{9D8B030D-6E8A-4147-A177-3AD203B41FA5}">
                      <a16:colId xmlns:a16="http://schemas.microsoft.com/office/drawing/2014/main" val="9420928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Button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Name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381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2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Forward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014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4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Left Turn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705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5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Stop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48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6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Right Turn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521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8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Backward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740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11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Up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071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19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Down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355988"/>
                  </a:ext>
                </a:extLst>
              </a:tr>
            </a:tbl>
          </a:graphicData>
        </a:graphic>
      </p:graphicFrame>
      <p:sp>
        <p:nvSpPr>
          <p:cNvPr id="11" name="向左箭號 10"/>
          <p:cNvSpPr/>
          <p:nvPr/>
        </p:nvSpPr>
        <p:spPr>
          <a:xfrm>
            <a:off x="7502095" y="5668727"/>
            <a:ext cx="843116" cy="5135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8345210" y="5535991"/>
            <a:ext cx="36537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600" dirty="0" smtClean="0">
                <a:solidFill>
                  <a:srgbClr val="FF0000"/>
                </a:solidFill>
              </a:rPr>
              <a:t>11</a:t>
            </a:r>
            <a:r>
              <a:rPr lang="en-US" altLang="zh-HK" sz="3600" dirty="0">
                <a:solidFill>
                  <a:srgbClr val="FF0000"/>
                </a:solidFill>
              </a:rPr>
              <a:t>(After all 7 button is updated)</a:t>
            </a:r>
            <a:endParaRPr lang="zh-HK" altLang="en-US" sz="3600" dirty="0">
              <a:solidFill>
                <a:srgbClr val="FF0000"/>
              </a:solidFill>
            </a:endParaRPr>
          </a:p>
          <a:p>
            <a:endParaRPr lang="zh-HK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19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19" y="1690688"/>
            <a:ext cx="5338916" cy="266945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159" y="3481674"/>
            <a:ext cx="6752652" cy="337632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 smtClean="0"/>
              <a:t>Android Apps Setup (Command)</a:t>
            </a:r>
            <a:endParaRPr lang="zh-HK" altLang="en-US" dirty="0"/>
          </a:p>
        </p:txBody>
      </p:sp>
      <p:sp>
        <p:nvSpPr>
          <p:cNvPr id="4" name="向左箭號 3"/>
          <p:cNvSpPr/>
          <p:nvPr/>
        </p:nvSpPr>
        <p:spPr>
          <a:xfrm>
            <a:off x="967904" y="2746753"/>
            <a:ext cx="843116" cy="5135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871979" y="2702251"/>
            <a:ext cx="911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600" dirty="0" smtClean="0">
                <a:solidFill>
                  <a:srgbClr val="FF0000"/>
                </a:solidFill>
              </a:rPr>
              <a:t>12</a:t>
            </a:r>
            <a:endParaRPr lang="zh-HK" altLang="en-US" sz="3600" dirty="0">
              <a:solidFill>
                <a:srgbClr val="FF0000"/>
              </a:solidFill>
            </a:endParaRPr>
          </a:p>
        </p:txBody>
      </p:sp>
      <p:sp>
        <p:nvSpPr>
          <p:cNvPr id="7" name="向左箭號 6"/>
          <p:cNvSpPr/>
          <p:nvPr/>
        </p:nvSpPr>
        <p:spPr>
          <a:xfrm>
            <a:off x="1748012" y="5855005"/>
            <a:ext cx="843116" cy="5135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2654507" y="5788636"/>
            <a:ext cx="717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600" dirty="0" smtClean="0">
                <a:solidFill>
                  <a:srgbClr val="FF0000"/>
                </a:solidFill>
              </a:rPr>
              <a:t>13</a:t>
            </a:r>
            <a:endParaRPr lang="zh-HK" altLang="en-US" sz="3600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462450" y="1652996"/>
            <a:ext cx="4744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200" dirty="0" smtClean="0"/>
              <a:t>Click on the button and edit their name</a:t>
            </a:r>
          </a:p>
          <a:p>
            <a:endParaRPr lang="zh-HK" altLang="en-US" sz="3200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39985"/>
              </p:ext>
            </p:extLst>
          </p:nvPr>
        </p:nvGraphicFramePr>
        <p:xfrm>
          <a:off x="7968062" y="2696239"/>
          <a:ext cx="3573698" cy="2966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86849">
                  <a:extLst>
                    <a:ext uri="{9D8B030D-6E8A-4147-A177-3AD203B41FA5}">
                      <a16:colId xmlns:a16="http://schemas.microsoft.com/office/drawing/2014/main" val="1435941158"/>
                    </a:ext>
                  </a:extLst>
                </a:gridCol>
                <a:gridCol w="1786849">
                  <a:extLst>
                    <a:ext uri="{9D8B030D-6E8A-4147-A177-3AD203B41FA5}">
                      <a16:colId xmlns:a16="http://schemas.microsoft.com/office/drawing/2014/main" val="9420928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Button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Command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381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2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f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014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4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l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705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5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s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48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6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r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521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8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b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740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11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u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071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19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d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355988"/>
                  </a:ext>
                </a:extLst>
              </a:tr>
            </a:tbl>
          </a:graphicData>
        </a:graphic>
      </p:graphicFrame>
      <p:sp>
        <p:nvSpPr>
          <p:cNvPr id="12" name="向左箭號 11"/>
          <p:cNvSpPr/>
          <p:nvPr/>
        </p:nvSpPr>
        <p:spPr>
          <a:xfrm>
            <a:off x="7462450" y="5921372"/>
            <a:ext cx="843116" cy="5135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8305566" y="5662959"/>
            <a:ext cx="3682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600" dirty="0" smtClean="0">
                <a:solidFill>
                  <a:srgbClr val="FF0000"/>
                </a:solidFill>
              </a:rPr>
              <a:t>14 (After all 7 button is updated)</a:t>
            </a:r>
            <a:endParaRPr lang="zh-HK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64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542" y="1908244"/>
            <a:ext cx="7549498" cy="377474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 smtClean="0"/>
              <a:t>Android Apps Setup (Display RX/TX)</a:t>
            </a:r>
            <a:endParaRPr lang="zh-HK" altLang="en-US" dirty="0"/>
          </a:p>
        </p:txBody>
      </p:sp>
      <p:sp>
        <p:nvSpPr>
          <p:cNvPr id="4" name="向左箭號 3"/>
          <p:cNvSpPr/>
          <p:nvPr/>
        </p:nvSpPr>
        <p:spPr>
          <a:xfrm rot="11277583">
            <a:off x="7419504" y="2645153"/>
            <a:ext cx="843116" cy="5135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677659" y="2466719"/>
            <a:ext cx="911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600" dirty="0" smtClean="0">
                <a:solidFill>
                  <a:srgbClr val="FF0000"/>
                </a:solidFill>
              </a:rPr>
              <a:t>16</a:t>
            </a:r>
            <a:endParaRPr lang="zh-HK" altLang="en-US" sz="3600" dirty="0">
              <a:solidFill>
                <a:srgbClr val="FF0000"/>
              </a:solidFill>
            </a:endParaRPr>
          </a:p>
        </p:txBody>
      </p:sp>
      <p:sp>
        <p:nvSpPr>
          <p:cNvPr id="14" name="向左箭號 13"/>
          <p:cNvSpPr/>
          <p:nvPr/>
        </p:nvSpPr>
        <p:spPr>
          <a:xfrm rot="10586166">
            <a:off x="7403152" y="3499486"/>
            <a:ext cx="843116" cy="5135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6677659" y="3458605"/>
            <a:ext cx="911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600" dirty="0" smtClean="0">
                <a:solidFill>
                  <a:srgbClr val="FF0000"/>
                </a:solidFill>
              </a:rPr>
              <a:t>17</a:t>
            </a:r>
            <a:endParaRPr lang="zh-HK" altLang="en-US" sz="3600" dirty="0">
              <a:solidFill>
                <a:srgbClr val="FF0000"/>
              </a:solidFill>
            </a:endParaRPr>
          </a:p>
        </p:txBody>
      </p:sp>
      <p:sp>
        <p:nvSpPr>
          <p:cNvPr id="16" name="向左箭號 15"/>
          <p:cNvSpPr/>
          <p:nvPr/>
        </p:nvSpPr>
        <p:spPr>
          <a:xfrm rot="10586166">
            <a:off x="8185472" y="4644752"/>
            <a:ext cx="843116" cy="5135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7459979" y="4603871"/>
            <a:ext cx="911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600" dirty="0" smtClean="0">
                <a:solidFill>
                  <a:srgbClr val="FF0000"/>
                </a:solidFill>
              </a:rPr>
              <a:t>18</a:t>
            </a:r>
            <a:endParaRPr lang="zh-HK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2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HK" dirty="0"/>
              <a:t>Android </a:t>
            </a:r>
            <a:r>
              <a:rPr lang="en-US" altLang="zh-HK" dirty="0" smtClean="0"/>
              <a:t>Apps</a:t>
            </a:r>
            <a:endParaRPr lang="zh-HK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1967" y="1796532"/>
            <a:ext cx="8702676" cy="4351338"/>
          </a:xfrm>
        </p:spPr>
      </p:pic>
    </p:spTree>
    <p:extLst>
      <p:ext uri="{BB962C8B-B14F-4D97-AF65-F5344CB8AC3E}">
        <p14:creationId xmlns:p14="http://schemas.microsoft.com/office/powerpoint/2010/main" val="98268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HK" dirty="0" smtClean="0"/>
              <a:t>9.Wifi </a:t>
            </a:r>
            <a:r>
              <a:rPr lang="en-US" altLang="zh-HK" dirty="0"/>
              <a:t>(UDP package) between Android and ESP8266</a:t>
            </a: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61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圖片 30" descr="Gambar : Laptop, Macbook, Mac, naik, Keyboard, teknologi, udara, mouse, foto, Bandara, pesawat terbang, tablet, penerbangan, kantor, hitam ...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3841" y="3993716"/>
            <a:ext cx="2312159" cy="154336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354"/>
          </a:xfrm>
        </p:spPr>
        <p:txBody>
          <a:bodyPr/>
          <a:lstStyle/>
          <a:p>
            <a:r>
              <a:rPr lang="en-US" altLang="zh-HK" dirty="0" err="1" smtClean="0"/>
              <a:t>Wifi</a:t>
            </a:r>
            <a:r>
              <a:rPr lang="en-US" altLang="zh-HK" dirty="0" smtClean="0"/>
              <a:t>(UDP) control – PWM Motor Driver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5357210"/>
            <a:ext cx="10515600" cy="1500790"/>
          </a:xfrm>
        </p:spPr>
        <p:txBody>
          <a:bodyPr/>
          <a:lstStyle/>
          <a:p>
            <a:pPr marL="0" indent="0">
              <a:buNone/>
            </a:pPr>
            <a:r>
              <a:rPr lang="en-US" altLang="zh-HK" dirty="0" smtClean="0"/>
              <a:t>Objective:</a:t>
            </a:r>
          </a:p>
          <a:p>
            <a:r>
              <a:rPr lang="en-US" altLang="zh-HK" dirty="0" smtClean="0"/>
              <a:t>Read UPD package from </a:t>
            </a:r>
            <a:r>
              <a:rPr lang="en-US" altLang="zh-HK" dirty="0" err="1" smtClean="0"/>
              <a:t>Wifi</a:t>
            </a:r>
            <a:r>
              <a:rPr lang="en-US" altLang="zh-HK" dirty="0" smtClean="0"/>
              <a:t> to control different PWM pulses to drive motors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105" t="21773" r="9831" b="50886"/>
          <a:stretch/>
        </p:blipFill>
        <p:spPr>
          <a:xfrm>
            <a:off x="6808285" y="1516691"/>
            <a:ext cx="1795295" cy="1468878"/>
          </a:xfrm>
          <a:prstGeom prst="rect">
            <a:avLst/>
          </a:prstGeom>
        </p:spPr>
      </p:pic>
      <p:pic>
        <p:nvPicPr>
          <p:cNvPr id="6" name="Picture 2" descr="Image result for é£è¡å¨çµæºé©¬è¾¾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9463730" y="1811296"/>
            <a:ext cx="1870290" cy="83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93" t="34539" r="58546" b="34516"/>
          <a:stretch/>
        </p:blipFill>
        <p:spPr>
          <a:xfrm rot="5400000">
            <a:off x="4283943" y="1628650"/>
            <a:ext cx="1698442" cy="1265084"/>
          </a:xfrm>
          <a:prstGeom prst="rect">
            <a:avLst/>
          </a:prstGeom>
        </p:spPr>
      </p:pic>
      <p:sp>
        <p:nvSpPr>
          <p:cNvPr id="33" name="向右箭號 32"/>
          <p:cNvSpPr/>
          <p:nvPr/>
        </p:nvSpPr>
        <p:spPr>
          <a:xfrm>
            <a:off x="5855709" y="2201192"/>
            <a:ext cx="822960" cy="404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4" name="向右箭號 33"/>
          <p:cNvSpPr/>
          <p:nvPr/>
        </p:nvSpPr>
        <p:spPr>
          <a:xfrm>
            <a:off x="8603580" y="2032188"/>
            <a:ext cx="620697" cy="404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上-下雙向箭號 6"/>
          <p:cNvSpPr/>
          <p:nvPr/>
        </p:nvSpPr>
        <p:spPr>
          <a:xfrm>
            <a:off x="4882045" y="3297904"/>
            <a:ext cx="419159" cy="89817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4" name="Picture 2" descr="Image result for é£è¡å¨çµæºé©¬è¾¾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9461800" y="2433560"/>
            <a:ext cx="1870290" cy="83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向右箭號 14"/>
          <p:cNvSpPr/>
          <p:nvPr/>
        </p:nvSpPr>
        <p:spPr>
          <a:xfrm>
            <a:off x="8603580" y="2600133"/>
            <a:ext cx="620697" cy="404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105" t="21773" r="9831" b="50886"/>
          <a:stretch/>
        </p:blipFill>
        <p:spPr>
          <a:xfrm>
            <a:off x="6808285" y="3436950"/>
            <a:ext cx="1795295" cy="1468878"/>
          </a:xfrm>
          <a:prstGeom prst="rect">
            <a:avLst/>
          </a:prstGeom>
        </p:spPr>
      </p:pic>
      <p:pic>
        <p:nvPicPr>
          <p:cNvPr id="18" name="Picture 2" descr="Image result for é£è¡å¨çµæºé©¬è¾¾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9483510" y="3786225"/>
            <a:ext cx="1870290" cy="83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向右箭號 18"/>
          <p:cNvSpPr/>
          <p:nvPr/>
        </p:nvSpPr>
        <p:spPr>
          <a:xfrm>
            <a:off x="8651002" y="4000530"/>
            <a:ext cx="620697" cy="404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0" name="向右箭號 19"/>
          <p:cNvSpPr/>
          <p:nvPr/>
        </p:nvSpPr>
        <p:spPr>
          <a:xfrm rot="3650592">
            <a:off x="5381211" y="3309733"/>
            <a:ext cx="1845012" cy="404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892695" y="1899148"/>
            <a:ext cx="81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PWM</a:t>
            </a:r>
            <a:endParaRPr lang="zh-HK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6239952" y="3023636"/>
            <a:ext cx="81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PWM</a:t>
            </a:r>
            <a:endParaRPr lang="zh-HK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4315358" y="3567984"/>
            <a:ext cx="81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Serial</a:t>
            </a:r>
            <a:endParaRPr lang="zh-HK" altLang="en-US" dirty="0"/>
          </a:p>
        </p:txBody>
      </p:sp>
      <p:pic>
        <p:nvPicPr>
          <p:cNvPr id="25" name="內容版面配置區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27" y="3649101"/>
            <a:ext cx="2751511" cy="1375756"/>
          </a:xfrm>
          <a:prstGeom prst="rect">
            <a:avLst/>
          </a:prstGeom>
        </p:spPr>
      </p:pic>
      <p:pic>
        <p:nvPicPr>
          <p:cNvPr id="10" name="圖片 9" descr="File:&lt;strong&gt;WIFI&lt;/strong&gt; icon.svg - Wikimedia Commons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24071">
            <a:off x="608064" y="2217839"/>
            <a:ext cx="1264518" cy="1264518"/>
          </a:xfrm>
          <a:prstGeom prst="rect">
            <a:avLst/>
          </a:prstGeom>
        </p:spPr>
      </p:pic>
      <p:pic>
        <p:nvPicPr>
          <p:cNvPr id="27" name="圖片 26" descr="File:&lt;strong&gt;WIFI&lt;/strong&gt; icon.svg - Wikimedia Commons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064812">
            <a:off x="2999226" y="1490775"/>
            <a:ext cx="1264518" cy="1264518"/>
          </a:xfrm>
          <a:prstGeom prst="rect">
            <a:avLst/>
          </a:prstGeom>
        </p:spPr>
      </p:pic>
      <p:sp>
        <p:nvSpPr>
          <p:cNvPr id="28" name="上-下雙向箭號 27"/>
          <p:cNvSpPr/>
          <p:nvPr/>
        </p:nvSpPr>
        <p:spPr>
          <a:xfrm rot="15180181">
            <a:off x="2148802" y="1716491"/>
            <a:ext cx="419159" cy="89817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0713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27621" y="500062"/>
            <a:ext cx="7136757" cy="1325563"/>
          </a:xfrm>
        </p:spPr>
        <p:txBody>
          <a:bodyPr/>
          <a:lstStyle/>
          <a:p>
            <a:pPr algn="ctr"/>
            <a:r>
              <a:rPr lang="en-US" altLang="zh-HK" dirty="0" smtClean="0"/>
              <a:t>UDP connection testing using Example program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0" y="1825625"/>
            <a:ext cx="6431280" cy="6873259"/>
            <a:chOff x="1666240" y="1744344"/>
            <a:chExt cx="6431280" cy="6873259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57120" y="1744344"/>
              <a:ext cx="5740400" cy="6873259"/>
            </a:xfrm>
            <a:prstGeom prst="rect">
              <a:avLst/>
            </a:prstGeom>
          </p:spPr>
        </p:pic>
        <p:sp>
          <p:nvSpPr>
            <p:cNvPr id="5" name="向右箭號 4"/>
            <p:cNvSpPr/>
            <p:nvPr/>
          </p:nvSpPr>
          <p:spPr>
            <a:xfrm>
              <a:off x="1666240" y="2661920"/>
              <a:ext cx="690880" cy="64008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" name="向右箭號 5"/>
            <p:cNvSpPr/>
            <p:nvPr/>
          </p:nvSpPr>
          <p:spPr>
            <a:xfrm>
              <a:off x="3373120" y="6298884"/>
              <a:ext cx="690880" cy="64008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" name="向右箭號 6"/>
            <p:cNvSpPr/>
            <p:nvPr/>
          </p:nvSpPr>
          <p:spPr>
            <a:xfrm>
              <a:off x="5831840" y="4744720"/>
              <a:ext cx="690880" cy="640080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360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318" y="1813818"/>
            <a:ext cx="8107681" cy="957467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76354" y="381575"/>
            <a:ext cx="7726680" cy="1325563"/>
          </a:xfrm>
        </p:spPr>
        <p:txBody>
          <a:bodyPr/>
          <a:lstStyle/>
          <a:p>
            <a:pPr algn="ctr"/>
            <a:r>
              <a:rPr lang="en-US" altLang="zh-HK" dirty="0"/>
              <a:t>UDP connection testing using Example program</a:t>
            </a:r>
            <a:endParaRPr lang="zh-HK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0" y="1644016"/>
            <a:ext cx="3429000" cy="6858000"/>
            <a:chOff x="0" y="1644016"/>
            <a:chExt cx="3429000" cy="685800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644016"/>
              <a:ext cx="3429000" cy="6858000"/>
            </a:xfrm>
            <a:prstGeom prst="rect">
              <a:avLst/>
            </a:prstGeom>
          </p:spPr>
        </p:pic>
        <p:sp>
          <p:nvSpPr>
            <p:cNvPr id="6" name="橢圓 5"/>
            <p:cNvSpPr/>
            <p:nvPr/>
          </p:nvSpPr>
          <p:spPr>
            <a:xfrm>
              <a:off x="0" y="2824634"/>
              <a:ext cx="2801073" cy="65975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" name="橢圓 6"/>
            <p:cNvSpPr/>
            <p:nvPr/>
          </p:nvSpPr>
          <p:spPr>
            <a:xfrm>
              <a:off x="0" y="4743137"/>
              <a:ext cx="2801073" cy="65975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1715947" y="3484391"/>
              <a:ext cx="17130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dirty="0" smtClean="0">
                  <a:solidFill>
                    <a:srgbClr val="FF0000"/>
                  </a:solidFill>
                </a:rPr>
                <a:t>Edit your own SSD and Password and note it down !</a:t>
              </a:r>
              <a:endParaRPr lang="zh-HK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向右箭號 12"/>
          <p:cNvSpPr/>
          <p:nvPr/>
        </p:nvSpPr>
        <p:spPr>
          <a:xfrm rot="9138500">
            <a:off x="6737013" y="3979184"/>
            <a:ext cx="690880" cy="6400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向右箭號 13"/>
          <p:cNvSpPr/>
          <p:nvPr/>
        </p:nvSpPr>
        <p:spPr>
          <a:xfrm rot="11470782">
            <a:off x="6457193" y="4538869"/>
            <a:ext cx="690880" cy="64008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7429726" y="4149685"/>
            <a:ext cx="2362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Update the SSID and Password same as your shared </a:t>
            </a:r>
            <a:r>
              <a:rPr lang="en-US" altLang="zh-HK" dirty="0" err="1" smtClean="0"/>
              <a:t>Wifi</a:t>
            </a:r>
            <a:r>
              <a:rPr lang="en-US" altLang="zh-HK" dirty="0"/>
              <a:t> </a:t>
            </a:r>
            <a:r>
              <a:rPr lang="en-US" altLang="zh-HK" dirty="0" smtClean="0"/>
              <a:t>on Android</a:t>
            </a:r>
            <a:endParaRPr lang="zh-HK" altLang="en-US" dirty="0"/>
          </a:p>
        </p:txBody>
      </p:sp>
      <p:cxnSp>
        <p:nvCxnSpPr>
          <p:cNvPr id="18" name="直線單箭頭接點 17"/>
          <p:cNvCxnSpPr/>
          <p:nvPr/>
        </p:nvCxnSpPr>
        <p:spPr>
          <a:xfrm flipH="1" flipV="1">
            <a:off x="2801073" y="3322320"/>
            <a:ext cx="2502447" cy="115564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>
            <a:off x="2801073" y="4861560"/>
            <a:ext cx="2502448" cy="37829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向左箭號 24"/>
          <p:cNvSpPr/>
          <p:nvPr/>
        </p:nvSpPr>
        <p:spPr>
          <a:xfrm>
            <a:off x="6948186" y="5073015"/>
            <a:ext cx="2409174" cy="908071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Change to 8080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2015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Arduino IDE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development platform</a:t>
            </a:r>
          </a:p>
          <a:p>
            <a:r>
              <a:rPr lang="en-US" dirty="0" smtClean="0"/>
              <a:t>USB programmable</a:t>
            </a:r>
            <a:endParaRPr lang="en-US" dirty="0"/>
          </a:p>
        </p:txBody>
      </p:sp>
      <p:pic>
        <p:nvPicPr>
          <p:cNvPr id="8194" name="Picture 2" descr="https://blog.safaribooksonline.com/wp-content/uploads/2013/07/connected-arduino-u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863" y="3311934"/>
            <a:ext cx="619125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4113" y="2285753"/>
            <a:ext cx="3811073" cy="513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485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67" y="1707136"/>
            <a:ext cx="8588892" cy="1014295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76354" y="381575"/>
            <a:ext cx="7726680" cy="1325563"/>
          </a:xfrm>
        </p:spPr>
        <p:txBody>
          <a:bodyPr/>
          <a:lstStyle/>
          <a:p>
            <a:pPr algn="ctr"/>
            <a:r>
              <a:rPr lang="en-US" altLang="zh-HK" dirty="0"/>
              <a:t>UDP connection testing using Example program</a:t>
            </a:r>
            <a:endParaRPr lang="zh-HK" altLang="en-US" dirty="0"/>
          </a:p>
        </p:txBody>
      </p:sp>
      <p:sp>
        <p:nvSpPr>
          <p:cNvPr id="3" name="向左箭號 2"/>
          <p:cNvSpPr/>
          <p:nvPr/>
        </p:nvSpPr>
        <p:spPr>
          <a:xfrm rot="1317570">
            <a:off x="990600" y="2590740"/>
            <a:ext cx="1569720" cy="88392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800" dirty="0" smtClean="0"/>
              <a:t>Upload</a:t>
            </a:r>
            <a:endParaRPr lang="zh-HK" altLang="en-US" sz="2800" dirty="0"/>
          </a:p>
        </p:txBody>
      </p:sp>
      <p:sp>
        <p:nvSpPr>
          <p:cNvPr id="17" name="向左箭號 16"/>
          <p:cNvSpPr/>
          <p:nvPr/>
        </p:nvSpPr>
        <p:spPr>
          <a:xfrm rot="21442919">
            <a:off x="8925845" y="1768567"/>
            <a:ext cx="2730595" cy="178691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800" dirty="0" smtClean="0"/>
              <a:t>Open Serial Monitor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8014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76354" y="381575"/>
            <a:ext cx="7726680" cy="1325563"/>
          </a:xfrm>
        </p:spPr>
        <p:txBody>
          <a:bodyPr/>
          <a:lstStyle/>
          <a:p>
            <a:pPr algn="ctr"/>
            <a:r>
              <a:rPr lang="en-US" altLang="zh-HK" dirty="0"/>
              <a:t>UDP connection testing using Example program</a:t>
            </a:r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7138"/>
            <a:ext cx="6843409" cy="595858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938" y="2920682"/>
            <a:ext cx="5959504" cy="3821949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3978289" y="3339504"/>
            <a:ext cx="2631440" cy="548640"/>
          </a:xfrm>
          <a:prstGeom prst="ellipse">
            <a:avLst/>
          </a:prstGeom>
          <a:noFill/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3693809" y="4080430"/>
            <a:ext cx="366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The IP address of ESP8266 (D1 Mini)</a:t>
            </a:r>
            <a:endParaRPr lang="zh-HK" altLang="en-US" dirty="0">
              <a:solidFill>
                <a:srgbClr val="FF0000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441" y="1930400"/>
            <a:ext cx="3429000" cy="6858000"/>
          </a:xfrm>
          <a:prstGeom prst="rect">
            <a:avLst/>
          </a:prstGeom>
        </p:spPr>
      </p:pic>
      <p:sp>
        <p:nvSpPr>
          <p:cNvPr id="13" name="橢圓 12"/>
          <p:cNvSpPr/>
          <p:nvPr/>
        </p:nvSpPr>
        <p:spPr>
          <a:xfrm>
            <a:off x="8174368" y="5359400"/>
            <a:ext cx="3336911" cy="594360"/>
          </a:xfrm>
          <a:prstGeom prst="ellipse">
            <a:avLst/>
          </a:prstGeom>
          <a:noFill/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8507441" y="5953760"/>
            <a:ext cx="366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The same IP also shown on your mobile phone</a:t>
            </a:r>
            <a:endParaRPr lang="zh-HK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2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93900" y="263525"/>
            <a:ext cx="8204200" cy="1325563"/>
          </a:xfrm>
        </p:spPr>
        <p:txBody>
          <a:bodyPr/>
          <a:lstStyle/>
          <a:p>
            <a:pPr algn="ctr"/>
            <a:r>
              <a:rPr lang="en-US" altLang="zh-HK" dirty="0"/>
              <a:t>UDP connection testing using Example program</a:t>
            </a:r>
            <a:endParaRPr lang="zh-HK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07" y="1589088"/>
            <a:ext cx="5663393" cy="2831697"/>
          </a:xfrm>
        </p:spPr>
      </p:pic>
      <p:sp>
        <p:nvSpPr>
          <p:cNvPr id="6" name="橢圓 5"/>
          <p:cNvSpPr/>
          <p:nvPr/>
        </p:nvSpPr>
        <p:spPr>
          <a:xfrm>
            <a:off x="4405009" y="1803400"/>
            <a:ext cx="1447151" cy="391160"/>
          </a:xfrm>
          <a:prstGeom prst="ellipse">
            <a:avLst/>
          </a:prstGeom>
          <a:noFill/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5200" y="2519680"/>
            <a:ext cx="6311096" cy="3155548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1993900" y="3388360"/>
            <a:ext cx="1944991" cy="574040"/>
          </a:xfrm>
          <a:prstGeom prst="ellipse">
            <a:avLst/>
          </a:prstGeom>
          <a:noFill/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018280" y="3490714"/>
            <a:ext cx="200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Edit the IP address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0" name="向左箭號 9"/>
          <p:cNvSpPr/>
          <p:nvPr/>
        </p:nvSpPr>
        <p:spPr>
          <a:xfrm>
            <a:off x="8546296" y="4602480"/>
            <a:ext cx="1016000" cy="8390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8144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44700" y="283845"/>
            <a:ext cx="8102600" cy="1325563"/>
          </a:xfrm>
        </p:spPr>
        <p:txBody>
          <a:bodyPr/>
          <a:lstStyle/>
          <a:p>
            <a:pPr algn="ctr"/>
            <a:r>
              <a:rPr lang="en-US" altLang="zh-HK" dirty="0"/>
              <a:t>UDP connection testing using Example program</a:t>
            </a:r>
            <a:endParaRPr lang="zh-HK" altLang="en-US" dirty="0"/>
          </a:p>
        </p:txBody>
      </p:sp>
      <p:pic>
        <p:nvPicPr>
          <p:cNvPr id="5" name="內容版面配置區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07" y="2077445"/>
            <a:ext cx="5663393" cy="2831697"/>
          </a:xfrm>
          <a:prstGeom prst="rect">
            <a:avLst/>
          </a:prstGeom>
        </p:spPr>
      </p:pic>
      <p:sp>
        <p:nvSpPr>
          <p:cNvPr id="6" name="向左箭號 5"/>
          <p:cNvSpPr/>
          <p:nvPr/>
        </p:nvSpPr>
        <p:spPr>
          <a:xfrm>
            <a:off x="1506220" y="2660173"/>
            <a:ext cx="810260" cy="7027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137" y="2077445"/>
            <a:ext cx="7596824" cy="4871995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993600"/>
              </p:ext>
            </p:extLst>
          </p:nvPr>
        </p:nvGraphicFramePr>
        <p:xfrm>
          <a:off x="8869762" y="3425782"/>
          <a:ext cx="3573698" cy="2966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86849">
                  <a:extLst>
                    <a:ext uri="{9D8B030D-6E8A-4147-A177-3AD203B41FA5}">
                      <a16:colId xmlns:a16="http://schemas.microsoft.com/office/drawing/2014/main" val="1435941158"/>
                    </a:ext>
                  </a:extLst>
                </a:gridCol>
                <a:gridCol w="1786849">
                  <a:extLst>
                    <a:ext uri="{9D8B030D-6E8A-4147-A177-3AD203B41FA5}">
                      <a16:colId xmlns:a16="http://schemas.microsoft.com/office/drawing/2014/main" val="9420928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Button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Command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381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2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f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014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4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l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705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5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s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48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6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r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521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8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b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740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11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u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071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19</a:t>
                      </a:r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dirty="0" smtClean="0"/>
                        <a:t>d</a:t>
                      </a:r>
                      <a:endParaRPr lang="zh-HK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355988"/>
                  </a:ext>
                </a:extLst>
              </a:tr>
            </a:tbl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1150620" y="5035901"/>
            <a:ext cx="4945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When you click the Forward button, a ‘f’ command will send to ESP8266 through </a:t>
            </a:r>
            <a:r>
              <a:rPr lang="en-US" altLang="zh-HK" dirty="0" err="1" smtClean="0">
                <a:solidFill>
                  <a:srgbClr val="FF0000"/>
                </a:solidFill>
              </a:rPr>
              <a:t>Wifi</a:t>
            </a:r>
            <a:r>
              <a:rPr lang="en-US" altLang="zh-HK" dirty="0">
                <a:solidFill>
                  <a:srgbClr val="FF0000"/>
                </a:solidFill>
              </a:rPr>
              <a:t> </a:t>
            </a:r>
            <a:r>
              <a:rPr lang="en-US" altLang="zh-HK" dirty="0" smtClean="0">
                <a:solidFill>
                  <a:srgbClr val="FF0000"/>
                </a:solidFill>
              </a:rPr>
              <a:t>(UDP)</a:t>
            </a:r>
            <a:endParaRPr lang="zh-HK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0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82848" y="208881"/>
            <a:ext cx="3322312" cy="1325563"/>
          </a:xfrm>
        </p:spPr>
        <p:txBody>
          <a:bodyPr>
            <a:normAutofit fontScale="90000"/>
          </a:bodyPr>
          <a:lstStyle/>
          <a:p>
            <a:r>
              <a:rPr lang="en-US" altLang="zh-HK" dirty="0" smtClean="0"/>
              <a:t>Example program analysis 1</a:t>
            </a:r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76" y="0"/>
            <a:ext cx="6371408" cy="9233668"/>
          </a:xfrm>
          <a:prstGeom prst="rect">
            <a:avLst/>
          </a:prstGeom>
        </p:spPr>
      </p:pic>
      <p:sp>
        <p:nvSpPr>
          <p:cNvPr id="5" name="右大括弧 4"/>
          <p:cNvSpPr/>
          <p:nvPr/>
        </p:nvSpPr>
        <p:spPr>
          <a:xfrm>
            <a:off x="3509602" y="1337436"/>
            <a:ext cx="167191" cy="414374"/>
          </a:xfrm>
          <a:prstGeom prst="rightBrace">
            <a:avLst>
              <a:gd name="adj1" fmla="val 25000"/>
              <a:gd name="adj2" fmla="val 50000"/>
            </a:avLst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698951" y="1234604"/>
            <a:ext cx="2465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Using the Library of ESP8266WiFi &amp; </a:t>
            </a:r>
            <a:r>
              <a:rPr lang="en-US" altLang="zh-HK" dirty="0" err="1" smtClean="0">
                <a:solidFill>
                  <a:srgbClr val="FF0000"/>
                </a:solidFill>
              </a:rPr>
              <a:t>WiFiUdp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7" name="右大括弧 6"/>
          <p:cNvSpPr/>
          <p:nvPr/>
        </p:nvSpPr>
        <p:spPr>
          <a:xfrm>
            <a:off x="3509602" y="2039143"/>
            <a:ext cx="167191" cy="629920"/>
          </a:xfrm>
          <a:prstGeom prst="rightBrace">
            <a:avLst>
              <a:gd name="adj1" fmla="val 25000"/>
              <a:gd name="adj2" fmla="val 50000"/>
            </a:avLst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3781493" y="2169437"/>
            <a:ext cx="2685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Data for </a:t>
            </a:r>
            <a:r>
              <a:rPr lang="en-US" altLang="zh-HK" dirty="0" err="1" smtClean="0">
                <a:solidFill>
                  <a:srgbClr val="FF0000"/>
                </a:solidFill>
              </a:rPr>
              <a:t>Wifi</a:t>
            </a:r>
            <a:r>
              <a:rPr lang="en-US" altLang="zh-HK" dirty="0" smtClean="0">
                <a:solidFill>
                  <a:srgbClr val="FF0000"/>
                </a:solidFill>
              </a:rPr>
              <a:t> connection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9" name="右大括弧 8"/>
          <p:cNvSpPr/>
          <p:nvPr/>
        </p:nvSpPr>
        <p:spPr>
          <a:xfrm>
            <a:off x="3509602" y="2876018"/>
            <a:ext cx="153488" cy="1003885"/>
          </a:xfrm>
          <a:prstGeom prst="rightBrace">
            <a:avLst>
              <a:gd name="adj1" fmla="val 25000"/>
              <a:gd name="adj2" fmla="val 50000"/>
            </a:avLst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3869525" y="2937778"/>
            <a:ext cx="2124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Variable to store the UDP content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1" name="右大括弧 10"/>
          <p:cNvSpPr/>
          <p:nvPr/>
        </p:nvSpPr>
        <p:spPr>
          <a:xfrm>
            <a:off x="3314455" y="4761953"/>
            <a:ext cx="195147" cy="944366"/>
          </a:xfrm>
          <a:prstGeom prst="rightBrace">
            <a:avLst>
              <a:gd name="adj1" fmla="val 25000"/>
              <a:gd name="adj2" fmla="val 50000"/>
            </a:avLst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3586345" y="4892246"/>
            <a:ext cx="2270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Initialization of Wi-Fi Connection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3" name="右大括弧 12"/>
          <p:cNvSpPr/>
          <p:nvPr/>
        </p:nvSpPr>
        <p:spPr>
          <a:xfrm>
            <a:off x="4296915" y="5875826"/>
            <a:ext cx="271890" cy="583333"/>
          </a:xfrm>
          <a:prstGeom prst="rightBrace">
            <a:avLst>
              <a:gd name="adj1" fmla="val 25000"/>
              <a:gd name="adj2" fmla="val 50000"/>
            </a:avLst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4568805" y="5712287"/>
            <a:ext cx="1934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Print out the Wi-Fi Connection details to Serial Monitor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5" name="右大括弧 14"/>
          <p:cNvSpPr/>
          <p:nvPr/>
        </p:nvSpPr>
        <p:spPr>
          <a:xfrm>
            <a:off x="3298506" y="4436539"/>
            <a:ext cx="119490" cy="313580"/>
          </a:xfrm>
          <a:prstGeom prst="rightBrace">
            <a:avLst>
              <a:gd name="adj1" fmla="val 25000"/>
              <a:gd name="adj2" fmla="val 50000"/>
            </a:avLst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6" name="矩形 15"/>
          <p:cNvSpPr/>
          <p:nvPr/>
        </p:nvSpPr>
        <p:spPr>
          <a:xfrm>
            <a:off x="3586345" y="4408663"/>
            <a:ext cx="3001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dirty="0">
                <a:solidFill>
                  <a:srgbClr val="FF0000"/>
                </a:solidFill>
              </a:rPr>
              <a:t>Serial </a:t>
            </a:r>
            <a:r>
              <a:rPr lang="en-US" altLang="zh-HK" dirty="0" smtClean="0">
                <a:solidFill>
                  <a:srgbClr val="FF0000"/>
                </a:solidFill>
              </a:rPr>
              <a:t>Monitor Initialization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689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38071"/>
            <a:ext cx="6848475" cy="93726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82848" y="208881"/>
            <a:ext cx="3322312" cy="1325563"/>
          </a:xfrm>
        </p:spPr>
        <p:txBody>
          <a:bodyPr>
            <a:normAutofit fontScale="90000"/>
          </a:bodyPr>
          <a:lstStyle/>
          <a:p>
            <a:r>
              <a:rPr lang="en-US" altLang="zh-HK" dirty="0" smtClean="0"/>
              <a:t>Example program analysis 2</a:t>
            </a:r>
            <a:endParaRPr lang="zh-HK" altLang="en-US" dirty="0"/>
          </a:p>
        </p:txBody>
      </p:sp>
      <p:sp>
        <p:nvSpPr>
          <p:cNvPr id="5" name="右大括弧 4"/>
          <p:cNvSpPr/>
          <p:nvPr/>
        </p:nvSpPr>
        <p:spPr>
          <a:xfrm>
            <a:off x="3707858" y="1003560"/>
            <a:ext cx="167191" cy="247285"/>
          </a:xfrm>
          <a:prstGeom prst="rightBrace">
            <a:avLst>
              <a:gd name="adj1" fmla="val 25000"/>
              <a:gd name="adj2" fmla="val 50000"/>
            </a:avLst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946328" y="644507"/>
            <a:ext cx="282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Read the UDP packet and check anything received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7" name="右大括弧 6"/>
          <p:cNvSpPr/>
          <p:nvPr/>
        </p:nvSpPr>
        <p:spPr>
          <a:xfrm>
            <a:off x="4385188" y="3898137"/>
            <a:ext cx="276552" cy="880339"/>
          </a:xfrm>
          <a:prstGeom prst="rightBrace">
            <a:avLst>
              <a:gd name="adj1" fmla="val 25000"/>
              <a:gd name="adj2" fmla="val 50000"/>
            </a:avLst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797620" y="5400375"/>
            <a:ext cx="1799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Return package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3" name="右大括弧 12"/>
          <p:cNvSpPr/>
          <p:nvPr/>
        </p:nvSpPr>
        <p:spPr>
          <a:xfrm>
            <a:off x="3875048" y="1366684"/>
            <a:ext cx="275411" cy="2381545"/>
          </a:xfrm>
          <a:prstGeom prst="rightBrace">
            <a:avLst>
              <a:gd name="adj1" fmla="val 25000"/>
              <a:gd name="adj2" fmla="val 50000"/>
            </a:avLst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4289601" y="2210233"/>
            <a:ext cx="2428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Print out the Package details to Serial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265471" y="1366684"/>
            <a:ext cx="3765755" cy="2381545"/>
          </a:xfrm>
          <a:prstGeom prst="roundRect">
            <a:avLst>
              <a:gd name="adj" fmla="val 6017"/>
            </a:avLst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4794484" y="3876641"/>
            <a:ext cx="1923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Print out the Package content and print to Serial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1574434" y="4507657"/>
            <a:ext cx="1331329" cy="2708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右大括弧 20"/>
          <p:cNvSpPr/>
          <p:nvPr/>
        </p:nvSpPr>
        <p:spPr>
          <a:xfrm>
            <a:off x="4385188" y="5144872"/>
            <a:ext cx="276552" cy="880339"/>
          </a:xfrm>
          <a:prstGeom prst="rightBrace">
            <a:avLst>
              <a:gd name="adj1" fmla="val 25000"/>
              <a:gd name="adj2" fmla="val 50000"/>
            </a:avLst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向左箭號 21"/>
          <p:cNvSpPr/>
          <p:nvPr/>
        </p:nvSpPr>
        <p:spPr>
          <a:xfrm>
            <a:off x="6411692" y="3166553"/>
            <a:ext cx="4821971" cy="33922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2400" dirty="0" smtClean="0"/>
              <a:t>We could insert program in here to control the motors by checking the content of “</a:t>
            </a:r>
            <a:r>
              <a:rPr lang="en-US" altLang="zh-HK" sz="2400" dirty="0" err="1" smtClean="0"/>
              <a:t>packetBuffet</a:t>
            </a:r>
            <a:r>
              <a:rPr lang="en-US" altLang="zh-HK" sz="2400" dirty="0" smtClean="0"/>
              <a:t>”</a:t>
            </a:r>
            <a:endParaRPr lang="zh-HK" altLang="en-US" sz="2400" dirty="0"/>
          </a:p>
        </p:txBody>
      </p:sp>
      <p:sp>
        <p:nvSpPr>
          <p:cNvPr id="23" name="橢圓 22"/>
          <p:cNvSpPr/>
          <p:nvPr/>
        </p:nvSpPr>
        <p:spPr>
          <a:xfrm>
            <a:off x="2963677" y="5098571"/>
            <a:ext cx="833438" cy="2555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6782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4076" y="365125"/>
            <a:ext cx="8171727" cy="1325563"/>
          </a:xfrm>
        </p:spPr>
        <p:txBody>
          <a:bodyPr/>
          <a:lstStyle/>
          <a:p>
            <a:r>
              <a:rPr lang="en-US" altLang="zh-HK" dirty="0" smtClean="0"/>
              <a:t>Try to control the motors through your mobile phone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HK" dirty="0" smtClean="0"/>
              <a:t>Adding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Define the variable to store motors speed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The initialization of I/O pins for motors</a:t>
            </a:r>
            <a:endParaRPr lang="en-US" altLang="zh-HK" dirty="0"/>
          </a:p>
          <a:p>
            <a:pPr marL="514350" indent="-514350">
              <a:buFont typeface="+mj-lt"/>
              <a:buAutoNum type="arabicPeriod"/>
            </a:pPr>
            <a:r>
              <a:rPr lang="en-US" altLang="zh-HK" dirty="0" smtClean="0"/>
              <a:t>Checking the content of UDP and updating the I/O PWMs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79351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sz="4000" dirty="0" smtClean="0"/>
              <a:t>1. Define </a:t>
            </a:r>
            <a:r>
              <a:rPr lang="en-US" altLang="zh-HK" sz="4000" dirty="0"/>
              <a:t>the variable to store motors </a:t>
            </a:r>
            <a:r>
              <a:rPr lang="en-US" altLang="zh-HK" sz="4000" dirty="0" smtClean="0"/>
              <a:t>speed</a:t>
            </a:r>
            <a:endParaRPr lang="zh-HK" altLang="en-US" sz="4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737" y="1336996"/>
            <a:ext cx="9144000" cy="992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0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en-US" altLang="zh-HK" dirty="0" smtClean="0"/>
              <a:t>2. The </a:t>
            </a:r>
            <a:r>
              <a:rPr lang="en-US" altLang="zh-HK" dirty="0"/>
              <a:t>initialization of I/O pins for motors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357" y="1325422"/>
            <a:ext cx="9144000" cy="992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7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39306"/>
            <a:ext cx="8107680" cy="880021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35118" y="2159201"/>
            <a:ext cx="4523290" cy="2814015"/>
          </a:xfrm>
        </p:spPr>
        <p:txBody>
          <a:bodyPr>
            <a:normAutofit/>
          </a:bodyPr>
          <a:lstStyle/>
          <a:p>
            <a:pPr algn="ctr"/>
            <a:r>
              <a:rPr lang="en-US" altLang="zh-HK" dirty="0" smtClean="0"/>
              <a:t>3. Checking </a:t>
            </a:r>
            <a:r>
              <a:rPr lang="en-US" altLang="zh-HK" dirty="0"/>
              <a:t>the content of UDP and updating the I/O </a:t>
            </a:r>
            <a:r>
              <a:rPr lang="en-US" altLang="zh-HK" dirty="0" smtClean="0"/>
              <a:t>PWMs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2639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Arduino Boot loader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Simplified the programming process</a:t>
            </a:r>
          </a:p>
          <a:p>
            <a:r>
              <a:rPr lang="en-US" dirty="0" smtClean="0"/>
              <a:t>Run User Program when startup</a:t>
            </a:r>
          </a:p>
          <a:p>
            <a:r>
              <a:rPr lang="en-US" dirty="0" smtClean="0"/>
              <a:t>Detect New program from development platform</a:t>
            </a:r>
            <a:endParaRPr 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4799856" y="3660068"/>
            <a:ext cx="3168352" cy="3116120"/>
            <a:chOff x="1691680" y="2564904"/>
            <a:chExt cx="3960440" cy="3116120"/>
          </a:xfrm>
        </p:grpSpPr>
        <p:sp>
          <p:nvSpPr>
            <p:cNvPr id="7" name="圓柱 6"/>
            <p:cNvSpPr/>
            <p:nvPr/>
          </p:nvSpPr>
          <p:spPr>
            <a:xfrm>
              <a:off x="1691680" y="4434576"/>
              <a:ext cx="3960440" cy="1246448"/>
            </a:xfrm>
            <a:prstGeom prst="can">
              <a:avLst>
                <a:gd name="adj" fmla="val 47416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  <a:p>
              <a:pPr algn="ctr"/>
              <a:r>
                <a:rPr lang="en-US" dirty="0"/>
                <a:t>Arduino Boot Loader</a:t>
              </a:r>
            </a:p>
          </p:txBody>
        </p:sp>
        <p:sp>
          <p:nvSpPr>
            <p:cNvPr id="4" name="圓柱 3"/>
            <p:cNvSpPr/>
            <p:nvPr/>
          </p:nvSpPr>
          <p:spPr>
            <a:xfrm>
              <a:off x="1691680" y="2564904"/>
              <a:ext cx="3960440" cy="2492896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User Program</a:t>
              </a:r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8084616" y="558256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Microcontroller Flash memory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015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圖片 30" descr="Gambar : Laptop, Macbook, Mac, naik, Keyboard, teknologi, udara, mouse, foto, Bandara, pesawat terbang, tablet, penerbangan, kantor, hitam ...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3841" y="3993716"/>
            <a:ext cx="2312159" cy="154336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354"/>
          </a:xfrm>
        </p:spPr>
        <p:txBody>
          <a:bodyPr/>
          <a:lstStyle/>
          <a:p>
            <a:r>
              <a:rPr lang="en-US" altLang="zh-HK" dirty="0" err="1" smtClean="0"/>
              <a:t>Wifi</a:t>
            </a:r>
            <a:r>
              <a:rPr lang="en-US" altLang="zh-HK" dirty="0" smtClean="0"/>
              <a:t>(UDP) control – PWM Motor Driver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14775" y="5420424"/>
            <a:ext cx="5113848" cy="815312"/>
          </a:xfrm>
        </p:spPr>
        <p:txBody>
          <a:bodyPr/>
          <a:lstStyle/>
          <a:p>
            <a:pPr marL="0" indent="0">
              <a:buNone/>
            </a:pPr>
            <a:r>
              <a:rPr lang="en-US" altLang="zh-HK" dirty="0" smtClean="0"/>
              <a:t>A reference program is provided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105" t="21773" r="9831" b="50886"/>
          <a:stretch/>
        </p:blipFill>
        <p:spPr>
          <a:xfrm>
            <a:off x="6808285" y="1516691"/>
            <a:ext cx="1795295" cy="1468878"/>
          </a:xfrm>
          <a:prstGeom prst="rect">
            <a:avLst/>
          </a:prstGeom>
        </p:spPr>
      </p:pic>
      <p:pic>
        <p:nvPicPr>
          <p:cNvPr id="6" name="Picture 2" descr="Image result for é£è¡å¨çµæºé©¬è¾¾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9463730" y="1811296"/>
            <a:ext cx="1870290" cy="83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93" t="34539" r="58546" b="34516"/>
          <a:stretch/>
        </p:blipFill>
        <p:spPr>
          <a:xfrm rot="5400000">
            <a:off x="4283943" y="1628650"/>
            <a:ext cx="1698442" cy="1265084"/>
          </a:xfrm>
          <a:prstGeom prst="rect">
            <a:avLst/>
          </a:prstGeom>
        </p:spPr>
      </p:pic>
      <p:sp>
        <p:nvSpPr>
          <p:cNvPr id="33" name="向右箭號 32"/>
          <p:cNvSpPr/>
          <p:nvPr/>
        </p:nvSpPr>
        <p:spPr>
          <a:xfrm>
            <a:off x="5855709" y="2201192"/>
            <a:ext cx="822960" cy="404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4" name="向右箭號 33"/>
          <p:cNvSpPr/>
          <p:nvPr/>
        </p:nvSpPr>
        <p:spPr>
          <a:xfrm>
            <a:off x="8603580" y="2032188"/>
            <a:ext cx="620697" cy="404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上-下雙向箭號 6"/>
          <p:cNvSpPr/>
          <p:nvPr/>
        </p:nvSpPr>
        <p:spPr>
          <a:xfrm>
            <a:off x="4882045" y="3297904"/>
            <a:ext cx="419159" cy="89817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4" name="Picture 2" descr="Image result for é£è¡å¨çµæºé©¬è¾¾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9461800" y="2433560"/>
            <a:ext cx="1870290" cy="83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向右箭號 14"/>
          <p:cNvSpPr/>
          <p:nvPr/>
        </p:nvSpPr>
        <p:spPr>
          <a:xfrm>
            <a:off x="8603580" y="2600133"/>
            <a:ext cx="620697" cy="404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105" t="21773" r="9831" b="50886"/>
          <a:stretch/>
        </p:blipFill>
        <p:spPr>
          <a:xfrm>
            <a:off x="6808285" y="3436950"/>
            <a:ext cx="1795295" cy="1468878"/>
          </a:xfrm>
          <a:prstGeom prst="rect">
            <a:avLst/>
          </a:prstGeom>
        </p:spPr>
      </p:pic>
      <p:pic>
        <p:nvPicPr>
          <p:cNvPr id="18" name="Picture 2" descr="Image result for é£è¡å¨çµæºé©¬è¾¾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9483510" y="3786225"/>
            <a:ext cx="1870290" cy="83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向右箭號 18"/>
          <p:cNvSpPr/>
          <p:nvPr/>
        </p:nvSpPr>
        <p:spPr>
          <a:xfrm>
            <a:off x="8651002" y="4000530"/>
            <a:ext cx="620697" cy="404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0" name="向右箭號 19"/>
          <p:cNvSpPr/>
          <p:nvPr/>
        </p:nvSpPr>
        <p:spPr>
          <a:xfrm rot="3650592">
            <a:off x="5381211" y="3309733"/>
            <a:ext cx="1845012" cy="404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892695" y="1899148"/>
            <a:ext cx="81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PWM</a:t>
            </a:r>
            <a:endParaRPr lang="zh-HK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6239952" y="3023636"/>
            <a:ext cx="81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PWM</a:t>
            </a:r>
            <a:endParaRPr lang="zh-HK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4315358" y="3567984"/>
            <a:ext cx="81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 smtClean="0"/>
              <a:t>Serial</a:t>
            </a:r>
            <a:endParaRPr lang="zh-HK" altLang="en-US" dirty="0"/>
          </a:p>
        </p:txBody>
      </p:sp>
      <p:pic>
        <p:nvPicPr>
          <p:cNvPr id="25" name="內容版面配置區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27" y="3649101"/>
            <a:ext cx="2751511" cy="1375756"/>
          </a:xfrm>
          <a:prstGeom prst="rect">
            <a:avLst/>
          </a:prstGeom>
        </p:spPr>
      </p:pic>
      <p:pic>
        <p:nvPicPr>
          <p:cNvPr id="10" name="圖片 9" descr="File:&lt;strong&gt;WIFI&lt;/strong&gt; icon.svg - Wikimedia Commons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24071">
            <a:off x="608064" y="2217839"/>
            <a:ext cx="1264518" cy="1264518"/>
          </a:xfrm>
          <a:prstGeom prst="rect">
            <a:avLst/>
          </a:prstGeom>
        </p:spPr>
      </p:pic>
      <p:pic>
        <p:nvPicPr>
          <p:cNvPr id="27" name="圖片 26" descr="File:&lt;strong&gt;WIFI&lt;/strong&gt; icon.svg - Wikimedia Commons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064812">
            <a:off x="2999226" y="1490775"/>
            <a:ext cx="1264518" cy="1264518"/>
          </a:xfrm>
          <a:prstGeom prst="rect">
            <a:avLst/>
          </a:prstGeom>
        </p:spPr>
      </p:pic>
      <p:sp>
        <p:nvSpPr>
          <p:cNvPr id="28" name="上-下雙向箭號 27"/>
          <p:cNvSpPr/>
          <p:nvPr/>
        </p:nvSpPr>
        <p:spPr>
          <a:xfrm rot="15180181">
            <a:off x="2148802" y="1716491"/>
            <a:ext cx="419159" cy="89817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8783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CAUTION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change the motor direction Rapidly. This action may burnt the motor driver. ( You may develop a program to avoid this happen)</a:t>
            </a:r>
          </a:p>
          <a:p>
            <a:r>
              <a:rPr lang="en-US" dirty="0" smtClean="0"/>
              <a:t>The motor provided is a 3.7V motor. Max output should be less then 500 in Arduino.</a:t>
            </a:r>
          </a:p>
          <a:p>
            <a:endParaRPr lang="en-US" dirty="0" smtClean="0"/>
          </a:p>
        </p:txBody>
      </p:sp>
      <p:grpSp>
        <p:nvGrpSpPr>
          <p:cNvPr id="24" name="Group 23"/>
          <p:cNvGrpSpPr/>
          <p:nvPr/>
        </p:nvGrpSpPr>
        <p:grpSpPr>
          <a:xfrm>
            <a:off x="383399" y="4001294"/>
            <a:ext cx="6521254" cy="2381754"/>
            <a:chOff x="59227" y="1411971"/>
            <a:chExt cx="11294573" cy="4125111"/>
          </a:xfrm>
        </p:grpSpPr>
        <p:pic>
          <p:nvPicPr>
            <p:cNvPr id="4" name="圖片 30" descr="Gambar : Laptop, Macbook, Mac, naik, Keyboard, teknologi, udara, mouse, foto, Bandara, pesawat terbang, tablet, penerbangan, kantor, hitam ...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3841" y="3993716"/>
              <a:ext cx="2312159" cy="1543366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5105" t="21773" r="9831" b="50886"/>
            <a:stretch/>
          </p:blipFill>
          <p:spPr>
            <a:xfrm>
              <a:off x="6808285" y="1516690"/>
              <a:ext cx="1795294" cy="1468878"/>
            </a:xfrm>
            <a:prstGeom prst="rect">
              <a:avLst/>
            </a:prstGeom>
          </p:spPr>
        </p:pic>
        <p:pic>
          <p:nvPicPr>
            <p:cNvPr id="6" name="Picture 2" descr="Image result for é£è¡å¨çµæºé©¬è¾¾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9463730" y="1811296"/>
              <a:ext cx="1870290" cy="833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圖片 15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293" t="34539" r="58546" b="34516"/>
            <a:stretch/>
          </p:blipFill>
          <p:spPr>
            <a:xfrm rot="5400000">
              <a:off x="4283943" y="1628650"/>
              <a:ext cx="1698442" cy="1265084"/>
            </a:xfrm>
            <a:prstGeom prst="rect">
              <a:avLst/>
            </a:prstGeom>
          </p:spPr>
        </p:pic>
        <p:sp>
          <p:nvSpPr>
            <p:cNvPr id="8" name="向右箭號 32"/>
            <p:cNvSpPr/>
            <p:nvPr/>
          </p:nvSpPr>
          <p:spPr>
            <a:xfrm>
              <a:off x="5855709" y="2201192"/>
              <a:ext cx="822960" cy="40446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9" name="向右箭號 33"/>
            <p:cNvSpPr/>
            <p:nvPr/>
          </p:nvSpPr>
          <p:spPr>
            <a:xfrm>
              <a:off x="8603580" y="2032188"/>
              <a:ext cx="620697" cy="40446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0" name="上-下雙向箭號 6"/>
            <p:cNvSpPr/>
            <p:nvPr/>
          </p:nvSpPr>
          <p:spPr>
            <a:xfrm>
              <a:off x="4882045" y="3297904"/>
              <a:ext cx="419159" cy="898175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pic>
          <p:nvPicPr>
            <p:cNvPr id="11" name="Picture 2" descr="Image result for é£è¡å¨çµæºé©¬è¾¾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9461800" y="2433560"/>
              <a:ext cx="1870290" cy="833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向右箭號 14"/>
            <p:cNvSpPr/>
            <p:nvPr/>
          </p:nvSpPr>
          <p:spPr>
            <a:xfrm>
              <a:off x="8603580" y="2600133"/>
              <a:ext cx="620697" cy="40446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pic>
          <p:nvPicPr>
            <p:cNvPr id="13" name="圖片 1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5105" t="21773" r="9831" b="50886"/>
            <a:stretch/>
          </p:blipFill>
          <p:spPr>
            <a:xfrm>
              <a:off x="6808285" y="3436950"/>
              <a:ext cx="1795295" cy="1468878"/>
            </a:xfrm>
            <a:prstGeom prst="rect">
              <a:avLst/>
            </a:prstGeom>
          </p:spPr>
        </p:pic>
        <p:pic>
          <p:nvPicPr>
            <p:cNvPr id="14" name="Picture 2" descr="Image result for é£è¡å¨çµæºé©¬è¾¾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9483510" y="3786225"/>
              <a:ext cx="1870290" cy="833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向右箭號 18"/>
            <p:cNvSpPr/>
            <p:nvPr/>
          </p:nvSpPr>
          <p:spPr>
            <a:xfrm>
              <a:off x="8651002" y="4000530"/>
              <a:ext cx="620697" cy="40446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6" name="向右箭號 19"/>
            <p:cNvSpPr/>
            <p:nvPr/>
          </p:nvSpPr>
          <p:spPr>
            <a:xfrm rot="3650592">
              <a:off x="5381211" y="3309733"/>
              <a:ext cx="1845012" cy="40446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" name="文字方塊 7"/>
            <p:cNvSpPr txBox="1"/>
            <p:nvPr/>
          </p:nvSpPr>
          <p:spPr>
            <a:xfrm>
              <a:off x="5892694" y="1899148"/>
              <a:ext cx="1303056" cy="639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dirty="0" smtClean="0"/>
                <a:t>PWM</a:t>
              </a:r>
              <a:endParaRPr lang="zh-HK" altLang="en-US" dirty="0"/>
            </a:p>
          </p:txBody>
        </p:sp>
        <p:sp>
          <p:nvSpPr>
            <p:cNvPr id="18" name="文字方塊 20"/>
            <p:cNvSpPr txBox="1"/>
            <p:nvPr/>
          </p:nvSpPr>
          <p:spPr>
            <a:xfrm>
              <a:off x="6239951" y="3023636"/>
              <a:ext cx="1402107" cy="639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dirty="0" smtClean="0"/>
                <a:t>PWM</a:t>
              </a:r>
              <a:endParaRPr lang="zh-HK" altLang="en-US" dirty="0"/>
            </a:p>
          </p:txBody>
        </p:sp>
        <p:sp>
          <p:nvSpPr>
            <p:cNvPr id="19" name="文字方塊 21"/>
            <p:cNvSpPr txBox="1"/>
            <p:nvPr/>
          </p:nvSpPr>
          <p:spPr>
            <a:xfrm>
              <a:off x="3769120" y="3567983"/>
              <a:ext cx="1357606" cy="639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dirty="0" smtClean="0"/>
                <a:t>Serial</a:t>
              </a:r>
              <a:endParaRPr lang="zh-HK" altLang="en-US" dirty="0"/>
            </a:p>
          </p:txBody>
        </p:sp>
        <p:pic>
          <p:nvPicPr>
            <p:cNvPr id="20" name="內容版面配置區 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27" y="3649101"/>
              <a:ext cx="2751511" cy="1375756"/>
            </a:xfrm>
            <a:prstGeom prst="rect">
              <a:avLst/>
            </a:prstGeom>
          </p:spPr>
        </p:pic>
        <p:pic>
          <p:nvPicPr>
            <p:cNvPr id="21" name="圖片 9" descr="File:&lt;strong&gt;WIFI&lt;/strong&gt; icon.svg - Wikimedia Commons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424071">
              <a:off x="608064" y="2217839"/>
              <a:ext cx="1264518" cy="1264518"/>
            </a:xfrm>
            <a:prstGeom prst="rect">
              <a:avLst/>
            </a:prstGeom>
          </p:spPr>
        </p:pic>
        <p:pic>
          <p:nvPicPr>
            <p:cNvPr id="22" name="圖片 26" descr="File:&lt;strong&gt;WIFI&lt;/strong&gt; icon.svg - Wikimedia Commons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4064812">
              <a:off x="2999226" y="1490775"/>
              <a:ext cx="1264518" cy="1264518"/>
            </a:xfrm>
            <a:prstGeom prst="rect">
              <a:avLst/>
            </a:prstGeom>
          </p:spPr>
        </p:pic>
        <p:sp>
          <p:nvSpPr>
            <p:cNvPr id="23" name="上-下雙向箭號 27"/>
            <p:cNvSpPr/>
            <p:nvPr/>
          </p:nvSpPr>
          <p:spPr>
            <a:xfrm rot="15180181">
              <a:off x="2148802" y="1716491"/>
              <a:ext cx="419159" cy="898175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pic>
        <p:nvPicPr>
          <p:cNvPr id="25" name="Picture 24" descr="August 2008 - Digging The Word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964" y="191614"/>
            <a:ext cx="1800408" cy="1351260"/>
          </a:xfrm>
          <a:prstGeom prst="rect">
            <a:avLst/>
          </a:prstGeom>
        </p:spPr>
      </p:pic>
      <p:pic>
        <p:nvPicPr>
          <p:cNvPr id="26" name="Picture 25" descr="August 2008 - Digging The Word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246" y="191614"/>
            <a:ext cx="1800408" cy="135126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7240604" y="3460069"/>
            <a:ext cx="4844165" cy="1798215"/>
            <a:chOff x="7240604" y="3460069"/>
            <a:chExt cx="4844165" cy="1798215"/>
          </a:xfrm>
        </p:grpSpPr>
        <p:pic>
          <p:nvPicPr>
            <p:cNvPr id="31" name="Picture 30" descr="File:Aircraft &lt;strong&gt;propeller&lt;/strong&gt; diameter.svg - Wikimedia Commons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6148" y="3464402"/>
              <a:ext cx="1548621" cy="1521870"/>
            </a:xfrm>
            <a:prstGeom prst="rect">
              <a:avLst/>
            </a:prstGeom>
          </p:spPr>
        </p:pic>
        <p:pic>
          <p:nvPicPr>
            <p:cNvPr id="30" name="Picture 29" descr="File:Aircraft &lt;strong&gt;propeller&lt;/strong&gt; diameter.svg - Wikimedia Commons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0604" y="3460069"/>
              <a:ext cx="1548621" cy="1521870"/>
            </a:xfrm>
            <a:prstGeom prst="rect">
              <a:avLst/>
            </a:prstGeom>
          </p:spPr>
        </p:pic>
        <p:sp>
          <p:nvSpPr>
            <p:cNvPr id="27" name="Curved Down Arrow 26"/>
            <p:cNvSpPr/>
            <p:nvPr/>
          </p:nvSpPr>
          <p:spPr>
            <a:xfrm>
              <a:off x="7556946" y="3675615"/>
              <a:ext cx="915936" cy="459956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Curved Up Arrow 27"/>
            <p:cNvSpPr/>
            <p:nvPr/>
          </p:nvSpPr>
          <p:spPr>
            <a:xfrm>
              <a:off x="10921815" y="4251824"/>
              <a:ext cx="915936" cy="467966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9046210" y="3912512"/>
              <a:ext cx="1409423" cy="57329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Directly</a:t>
              </a:r>
              <a:endParaRPr lang="en-US" dirty="0"/>
            </a:p>
          </p:txBody>
        </p:sp>
        <p:sp>
          <p:nvSpPr>
            <p:cNvPr id="33" name="Multiply 32"/>
            <p:cNvSpPr/>
            <p:nvPr/>
          </p:nvSpPr>
          <p:spPr>
            <a:xfrm>
              <a:off x="8201902" y="3826054"/>
              <a:ext cx="1400175" cy="1432230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 descr="File:Aircraft &lt;strong&gt;propeller&lt;/strong&gt; diameter.svg - Wikimedia Commons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484" y="5170475"/>
            <a:ext cx="1548621" cy="1521870"/>
          </a:xfrm>
          <a:prstGeom prst="rect">
            <a:avLst/>
          </a:prstGeom>
        </p:spPr>
      </p:pic>
      <p:sp>
        <p:nvSpPr>
          <p:cNvPr id="38" name="Curved Down Arrow 37"/>
          <p:cNvSpPr/>
          <p:nvPr/>
        </p:nvSpPr>
        <p:spPr>
          <a:xfrm>
            <a:off x="7387826" y="5386021"/>
            <a:ext cx="915936" cy="45995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0536147" y="5170475"/>
            <a:ext cx="1548621" cy="1521870"/>
            <a:chOff x="10367028" y="5174808"/>
            <a:chExt cx="1548621" cy="1521870"/>
          </a:xfrm>
        </p:grpSpPr>
        <p:pic>
          <p:nvPicPr>
            <p:cNvPr id="36" name="Picture 35" descr="File:Aircraft &lt;strong&gt;propeller&lt;/strong&gt; diameter.svg - Wikimedia Commons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7028" y="5174808"/>
              <a:ext cx="1548621" cy="1521870"/>
            </a:xfrm>
            <a:prstGeom prst="rect">
              <a:avLst/>
            </a:prstGeom>
          </p:spPr>
        </p:pic>
        <p:sp>
          <p:nvSpPr>
            <p:cNvPr id="39" name="Curved Up Arrow 38"/>
            <p:cNvSpPr/>
            <p:nvPr/>
          </p:nvSpPr>
          <p:spPr>
            <a:xfrm>
              <a:off x="10752695" y="5962230"/>
              <a:ext cx="915936" cy="467966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2" name="Picture 41" descr="File:Aircraft &lt;strong&gt;propeller&lt;/strong&gt; diameter.svg - Wikimedia Commons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548" y="5145081"/>
            <a:ext cx="1548621" cy="152187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9275016" y="6321934"/>
            <a:ext cx="70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STOP</a:t>
            </a:r>
            <a:endParaRPr lang="en-US" dirty="0"/>
          </a:p>
        </p:txBody>
      </p:sp>
      <p:sp>
        <p:nvSpPr>
          <p:cNvPr id="45" name="Right Arrow 44"/>
          <p:cNvSpPr/>
          <p:nvPr/>
        </p:nvSpPr>
        <p:spPr>
          <a:xfrm>
            <a:off x="8502583" y="6107048"/>
            <a:ext cx="472272" cy="582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>
            <a:off x="10258884" y="6110991"/>
            <a:ext cx="472272" cy="582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7730353" y="4666206"/>
            <a:ext cx="70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CW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1054859" y="4714299"/>
            <a:ext cx="70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CCW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1001859" y="6425863"/>
            <a:ext cx="70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CCW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601186" y="6376486"/>
            <a:ext cx="70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11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development – close loop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Height control</a:t>
            </a:r>
          </a:p>
          <a:p>
            <a:pPr lvl="1"/>
            <a:r>
              <a:rPr lang="en-US" dirty="0" smtClean="0"/>
              <a:t>Height sensor – MS5611</a:t>
            </a:r>
          </a:p>
          <a:p>
            <a:endParaRPr lang="en-US" dirty="0" smtClean="0"/>
          </a:p>
          <a:p>
            <a:r>
              <a:rPr lang="en-US" dirty="0" smtClean="0"/>
              <a:t>Direction control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nertial </a:t>
            </a:r>
            <a:r>
              <a:rPr lang="en-US" dirty="0"/>
              <a:t>measurement unit </a:t>
            </a:r>
            <a:r>
              <a:rPr lang="en-US" dirty="0" smtClean="0"/>
              <a:t>- GY-LSM6DS3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39" t="46195" r="55850" b="4468"/>
          <a:stretch/>
        </p:blipFill>
        <p:spPr>
          <a:xfrm>
            <a:off x="8014995" y="1690688"/>
            <a:ext cx="3704254" cy="42529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94" t="31761" r="8198" b="29708"/>
          <a:stretch/>
        </p:blipFill>
        <p:spPr>
          <a:xfrm>
            <a:off x="2267339" y="4146373"/>
            <a:ext cx="5617028" cy="261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2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>
            <a:extLst>
              <a:ext uri="{FF2B5EF4-FFF2-40B4-BE49-F238E27FC236}">
                <a16:creationId xmlns:a16="http://schemas.microsoft.com/office/drawing/2014/main" id="{7F1B79AF-6AF5-414B-A35D-8D260909831A}"/>
              </a:ext>
            </a:extLst>
          </p:cNvPr>
          <p:cNvGrpSpPr/>
          <p:nvPr/>
        </p:nvGrpSpPr>
        <p:grpSpPr>
          <a:xfrm>
            <a:off x="11124" y="-1"/>
            <a:ext cx="12169750" cy="6858001"/>
            <a:chOff x="11124" y="-1"/>
            <a:chExt cx="12169750" cy="6858001"/>
          </a:xfrm>
        </p:grpSpPr>
        <p:sp>
          <p:nvSpPr>
            <p:cNvPr id="9" name="直角三角形 8">
              <a:extLst>
                <a:ext uri="{FF2B5EF4-FFF2-40B4-BE49-F238E27FC236}">
                  <a16:creationId xmlns:a16="http://schemas.microsoft.com/office/drawing/2014/main" id="{6FFBC9A7-4C81-47F9-9B41-AE4891901D58}"/>
                </a:ext>
              </a:extLst>
            </p:cNvPr>
            <p:cNvSpPr/>
            <p:nvPr/>
          </p:nvSpPr>
          <p:spPr>
            <a:xfrm rot="5400000">
              <a:off x="-1722688" y="1733811"/>
              <a:ext cx="5373282" cy="1905657"/>
            </a:xfrm>
            <a:prstGeom prst="rtTriangle">
              <a:avLst/>
            </a:prstGeom>
            <a:solidFill>
              <a:srgbClr val="00ADE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599FB9E2-B023-42E2-B361-5DA4661CD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01720" y="285316"/>
              <a:ext cx="1314884" cy="1314884"/>
            </a:xfrm>
            <a:prstGeom prst="rect">
              <a:avLst/>
            </a:prstGeom>
          </p:spPr>
        </p:pic>
        <p:sp>
          <p:nvSpPr>
            <p:cNvPr id="8" name="直角三角形 7">
              <a:extLst>
                <a:ext uri="{FF2B5EF4-FFF2-40B4-BE49-F238E27FC236}">
                  <a16:creationId xmlns:a16="http://schemas.microsoft.com/office/drawing/2014/main" id="{80FD3B45-F18E-4A07-93C7-2091CFE52382}"/>
                </a:ext>
              </a:extLst>
            </p:cNvPr>
            <p:cNvSpPr/>
            <p:nvPr/>
          </p:nvSpPr>
          <p:spPr>
            <a:xfrm rot="16200000">
              <a:off x="8883127" y="3560254"/>
              <a:ext cx="4689835" cy="1905658"/>
            </a:xfrm>
            <a:prstGeom prst="rtTriangle">
              <a:avLst/>
            </a:prstGeom>
            <a:solidFill>
              <a:srgbClr val="0F2B5B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  <p:sp>
          <p:nvSpPr>
            <p:cNvPr id="10" name="直角三角形 9">
              <a:extLst>
                <a:ext uri="{FF2B5EF4-FFF2-40B4-BE49-F238E27FC236}">
                  <a16:creationId xmlns:a16="http://schemas.microsoft.com/office/drawing/2014/main" id="{950C85ED-4EA2-4F7D-AD6F-B14191161A19}"/>
                </a:ext>
              </a:extLst>
            </p:cNvPr>
            <p:cNvSpPr/>
            <p:nvPr/>
          </p:nvSpPr>
          <p:spPr>
            <a:xfrm>
              <a:off x="11124" y="5349874"/>
              <a:ext cx="10264091" cy="1508125"/>
            </a:xfrm>
            <a:prstGeom prst="rtTriangle">
              <a:avLst/>
            </a:prstGeom>
            <a:solidFill>
              <a:srgbClr val="009183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786322FA-90CE-4F8E-AF93-B865EBDD5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37721"/>
            <a:ext cx="12192000" cy="1318043"/>
          </a:xfrm>
        </p:spPr>
        <p:txBody>
          <a:bodyPr anchor="t">
            <a:normAutofit/>
          </a:bodyPr>
          <a:lstStyle/>
          <a:p>
            <a:r>
              <a:rPr lang="en-US" altLang="zh-HK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Q &amp; A</a:t>
            </a:r>
            <a:endParaRPr lang="zh-HK" alt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177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18E6EE27F41C48A48510B4F3A0A28F" ma:contentTypeVersion="" ma:contentTypeDescription="Create a new document." ma:contentTypeScope="" ma:versionID="e07b6a3e93b012ef658ce2f8ee29a0e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63F068-E810-4D2D-99E6-60C8D73B0D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68FE50A-8B78-4A18-B373-3A0A1A94FA05}">
  <ds:schemaRefs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64CEA87-06BC-4117-B18E-C2F6DB5BC9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3962</TotalTime>
  <Words>2442</Words>
  <Application>Microsoft Office PowerPoint</Application>
  <PresentationFormat>Widescreen</PresentationFormat>
  <Paragraphs>684</Paragraphs>
  <Slides>93</Slides>
  <Notes>49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101" baseType="lpstr">
      <vt:lpstr>新細明體</vt:lpstr>
      <vt:lpstr>Arial</vt:lpstr>
      <vt:lpstr>Calibri</vt:lpstr>
      <vt:lpstr>Calibri Light</vt:lpstr>
      <vt:lpstr>Times New Roman</vt:lpstr>
      <vt:lpstr>Wingdings</vt:lpstr>
      <vt:lpstr>Office 佈景主題</vt:lpstr>
      <vt:lpstr>Visio</vt:lpstr>
      <vt:lpstr>Model Blimp Design Competition Programming Workshop by  Youth College (International) / VTC</vt:lpstr>
      <vt:lpstr>Lecturer</vt:lpstr>
      <vt:lpstr>Wifi and file download</vt:lpstr>
      <vt:lpstr>Content</vt:lpstr>
      <vt:lpstr>1. Background of Arduino</vt:lpstr>
      <vt:lpstr> Before Arduino</vt:lpstr>
      <vt:lpstr>Before Arduino</vt:lpstr>
      <vt:lpstr>Arduino IDE</vt:lpstr>
      <vt:lpstr>Arduino Boot loader</vt:lpstr>
      <vt:lpstr>Arduino Board</vt:lpstr>
      <vt:lpstr>Arduino Board</vt:lpstr>
      <vt:lpstr>Arduino Board</vt:lpstr>
      <vt:lpstr>Arduino Board</vt:lpstr>
      <vt:lpstr>Wifi + Processor =&gt; ESP8266</vt:lpstr>
      <vt:lpstr>Pinout of D1 mini (ESP8266)</vt:lpstr>
      <vt:lpstr>2. Installation of Arduino IDE  and  CH340 Driver  for ESP8266 </vt:lpstr>
      <vt:lpstr>Step 1 : Arduino IDE and CH340 Driver for D1 mini (ESP8266)</vt:lpstr>
      <vt:lpstr>Step 2: USB-COM Driver</vt:lpstr>
      <vt:lpstr>Step 2: Install CH340 Driver</vt:lpstr>
      <vt:lpstr>Step 2 : USB-COM Driver</vt:lpstr>
      <vt:lpstr>Step 3 : install D1 mini on Arduino IDE</vt:lpstr>
      <vt:lpstr>Step 3 : install D1 mini on Arduino IDE</vt:lpstr>
      <vt:lpstr>Step 3 : install D1 mini on Arduino IDE</vt:lpstr>
      <vt:lpstr>Step 3 : install D1 mini on Arduino IDE</vt:lpstr>
      <vt:lpstr>3. Arduino Programming Environment</vt:lpstr>
      <vt:lpstr>Arduino IDE</vt:lpstr>
      <vt:lpstr>Arduino IDE - tools</vt:lpstr>
      <vt:lpstr>Arduino IDE – select board</vt:lpstr>
      <vt:lpstr>Arduino IDE – select COM port</vt:lpstr>
      <vt:lpstr>Upload LED Blink Example</vt:lpstr>
      <vt:lpstr>4. Blink program on ESP8266</vt:lpstr>
      <vt:lpstr>Upload LED (Arduino pin 2) Blink Example</vt:lpstr>
      <vt:lpstr>Arduino Programming</vt:lpstr>
      <vt:lpstr>5. Basic C- Syntax : Variable, For loop, if… then… else…</vt:lpstr>
      <vt:lpstr>C – Syntax – function</vt:lpstr>
      <vt:lpstr>LED Blink – Program Analysis 1</vt:lpstr>
      <vt:lpstr>LED Blink – Program Analysis 2</vt:lpstr>
      <vt:lpstr>LED Blink – Program Analysis 3</vt:lpstr>
      <vt:lpstr>Using Variable to replace pin number</vt:lpstr>
      <vt:lpstr>Operation of variable</vt:lpstr>
      <vt:lpstr>Operation of variable 2</vt:lpstr>
      <vt:lpstr>Different type of variable</vt:lpstr>
      <vt:lpstr>PWM LED Luminosity control and analogWrite</vt:lpstr>
      <vt:lpstr>Concept of PWM</vt:lpstr>
      <vt:lpstr>Concept of PWM</vt:lpstr>
      <vt:lpstr>PWM LED Luminosity control</vt:lpstr>
      <vt:lpstr>C – Syntax – For Loop</vt:lpstr>
      <vt:lpstr>LED Dimming with for-loop</vt:lpstr>
      <vt:lpstr>6. Serial communication</vt:lpstr>
      <vt:lpstr>Concept of Serial communication</vt:lpstr>
      <vt:lpstr>Serial connection of D1 mini board</vt:lpstr>
      <vt:lpstr>Serial Library</vt:lpstr>
      <vt:lpstr>Serial Communication</vt:lpstr>
      <vt:lpstr>Serial Communication</vt:lpstr>
      <vt:lpstr>Serial Communication</vt:lpstr>
      <vt:lpstr>Serial read and “if… else…” syntax </vt:lpstr>
      <vt:lpstr>PowerPoint Presentation</vt:lpstr>
      <vt:lpstr>PowerPoint Presentation</vt:lpstr>
      <vt:lpstr>7.Motor control on ESP8266</vt:lpstr>
      <vt:lpstr>Motor Drive  H bridge circuit</vt:lpstr>
      <vt:lpstr>Motor Drive  H bridge circuit</vt:lpstr>
      <vt:lpstr>What is a motor Drive ?</vt:lpstr>
      <vt:lpstr>Serial control – PWM Motor Driver</vt:lpstr>
      <vt:lpstr>PowerPoint Presentation</vt:lpstr>
      <vt:lpstr>Serial control – PWM Motor Driver</vt:lpstr>
      <vt:lpstr>8.Android Wifi-hotspot and Wifi TCP/UDP Controller</vt:lpstr>
      <vt:lpstr>Share Wifi on Android Phone</vt:lpstr>
      <vt:lpstr>Share Wifi on Android Phone</vt:lpstr>
      <vt:lpstr>Share Wifi on Android Phone</vt:lpstr>
      <vt:lpstr>Android Apps Setup</vt:lpstr>
      <vt:lpstr>Android Apps Setup (Visibility)</vt:lpstr>
      <vt:lpstr>Android Apps Setup (Button Name)</vt:lpstr>
      <vt:lpstr>Android Apps Setup (Command)</vt:lpstr>
      <vt:lpstr>Android Apps Setup (Display RX/TX)</vt:lpstr>
      <vt:lpstr>Android Apps</vt:lpstr>
      <vt:lpstr>9.Wifi (UDP package) between Android and ESP8266</vt:lpstr>
      <vt:lpstr>Wifi(UDP) control – PWM Motor Driver</vt:lpstr>
      <vt:lpstr>UDP connection testing using Example program</vt:lpstr>
      <vt:lpstr>UDP connection testing using Example program</vt:lpstr>
      <vt:lpstr>UDP connection testing using Example program</vt:lpstr>
      <vt:lpstr>UDP connection testing using Example program</vt:lpstr>
      <vt:lpstr>UDP connection testing using Example program</vt:lpstr>
      <vt:lpstr>UDP connection testing using Example program</vt:lpstr>
      <vt:lpstr>Example program analysis 1</vt:lpstr>
      <vt:lpstr>Example program analysis 2</vt:lpstr>
      <vt:lpstr>Try to control the motors through your mobile phone</vt:lpstr>
      <vt:lpstr>1. Define the variable to store motors speed</vt:lpstr>
      <vt:lpstr>2. The initialization of I/O pins for motors</vt:lpstr>
      <vt:lpstr>3. Checking the content of UDP and updating the I/O PWMs</vt:lpstr>
      <vt:lpstr>Wifi(UDP) control – PWM Motor Driver</vt:lpstr>
      <vt:lpstr>CAUTION</vt:lpstr>
      <vt:lpstr>Further development – close loop control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College (International)</dc:title>
  <dc:creator>Raymond C K Kwok</dc:creator>
  <cp:lastModifiedBy>LEUNG Wai Ho, Edmond</cp:lastModifiedBy>
  <cp:revision>203</cp:revision>
  <dcterms:created xsi:type="dcterms:W3CDTF">2018-07-28T02:14:31Z</dcterms:created>
  <dcterms:modified xsi:type="dcterms:W3CDTF">2019-05-11T09:14:03Z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0x0101001818E6EE27F41C48A48510B4F3A0A28F</vt:lpwstr>
  </property>
</Properties>
</file>